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12" name="Texte niveau 1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-Gilles Allain</a:t>
            </a:r>
          </a:p>
        </p:txBody>
      </p:sp>
      <p:sp>
        <p:nvSpPr>
          <p:cNvPr id="94" name="« Saisissez une citation ici. »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« Saisissez une citation ici. » </a:t>
            </a:r>
          </a:p>
        </p:txBody>
      </p:sp>
      <p:sp>
        <p:nvSpPr>
          <p:cNvPr id="95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exte du titre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3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exte du titre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40" name="Texte niveau 1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49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57" name="Texte niveau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exte du tit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Texte du titre</a:t>
            </a:r>
          </a:p>
        </p:txBody>
      </p:sp>
      <p:sp>
        <p:nvSpPr>
          <p:cNvPr id="67" name="Texte niveau 1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3" name="Texte niveau 1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Методологические сложности…"/>
          <p:cNvSpPr txBox="1"/>
          <p:nvPr/>
        </p:nvSpPr>
        <p:spPr>
          <a:xfrm>
            <a:off x="445178" y="2362199"/>
            <a:ext cx="12114443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defTabSz="457200">
              <a:spcBef>
                <a:spcPts val="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622800" algn="l"/>
                <a:tab pos="4978400" algn="l"/>
                <a:tab pos="5334000" algn="l"/>
                <a:tab pos="5689600" algn="l"/>
                <a:tab pos="6045200" algn="l"/>
              </a:tabLst>
              <a:defRPr sz="3900">
                <a:solidFill>
                  <a:srgbClr val="717171"/>
                </a:solidFill>
              </a:defRPr>
            </a:pPr>
            <a:r>
              <a:t>Методологические сложности </a:t>
            </a:r>
          </a:p>
          <a:p>
            <a:pPr marR="457200" defTabSz="457200">
              <a:spcBef>
                <a:spcPts val="2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  <a:tab pos="4622800" algn="l"/>
                <a:tab pos="4978400" algn="l"/>
                <a:tab pos="5334000" algn="l"/>
                <a:tab pos="5689600" algn="l"/>
                <a:tab pos="6045200" algn="l"/>
              </a:tabLst>
              <a:defRPr sz="3900">
                <a:solidFill>
                  <a:srgbClr val="717171"/>
                </a:solidFill>
              </a:defRPr>
            </a:pPr>
            <a:r>
              <a:t>трансдисциплинарных исследований: </a:t>
            </a:r>
          </a:p>
          <a:p>
            <a:pPr marR="457200" defTabSz="457200">
              <a:defRPr sz="3900">
                <a:solidFill>
                  <a:srgbClr val="717171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рассмотрение картин в качестве необходимого элемента для понимания инаковости культур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775343"/>
            <a:ext cx="13004801" cy="7285563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Yu Zhiding, Portrait de Wang Yuanqi avec des chrysanthème (Wang Yuanqi yiju tu), 32.4×136.4 cm, peinture sur soie, non daté (fin XVIIe – début XVIIIe siècle),…"/>
          <p:cNvSpPr txBox="1"/>
          <p:nvPr/>
        </p:nvSpPr>
        <p:spPr>
          <a:xfrm>
            <a:off x="1465609" y="8340334"/>
            <a:ext cx="10073582" cy="47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Yu Zhiding,</a:t>
            </a:r>
            <a:r>
              <a:rPr i="1"/>
              <a:t> Portrait de Wang Yuanqi avec des chrysanthème (Wang Yuanqi yiju tu)</a:t>
            </a:r>
            <a:r>
              <a:t>, 32.4×136.4 cm, peinture sur soie, non daté (fin XVIIe – début XVIIIe siècle), </a:t>
            </a:r>
          </a:p>
          <a:p>
            <a:pPr marR="457200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Musée national du Palais, Pékin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592" y="3838655"/>
            <a:ext cx="13059984" cy="1395299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Jiao Bingzhen, Voyage dans le Sud de Kangxi (Kangxi nanxun tu), peinture sur soie, 58×545 cm, non daté."/>
          <p:cNvSpPr txBox="1"/>
          <p:nvPr/>
        </p:nvSpPr>
        <p:spPr>
          <a:xfrm>
            <a:off x="3198266" y="5705198"/>
            <a:ext cx="6608268" cy="285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i="1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i="0"/>
              <a:t>Jiao Bingzhen, </a:t>
            </a:r>
            <a:r>
              <a:t>Voyage dans le Sud de Kangxi (Kangxi nanxun tu)</a:t>
            </a:r>
            <a:r>
              <a:rPr i="0"/>
              <a:t>, peinture sur soie, 58×545 cm, non daté.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07867" y="-1"/>
            <a:ext cx="5388079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Giuseppe Castiglione et al., Le printemps splendide (Jinchun tu), peinture sur soie,…"/>
          <p:cNvSpPr txBox="1"/>
          <p:nvPr/>
        </p:nvSpPr>
        <p:spPr>
          <a:xfrm>
            <a:off x="7180415" y="9109973"/>
            <a:ext cx="5239942" cy="47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Giuseppe Castiglione et </a:t>
            </a:r>
            <a:r>
              <a:rPr i="1"/>
              <a:t>al.</a:t>
            </a:r>
            <a:r>
              <a:t>,</a:t>
            </a:r>
            <a:r>
              <a:rPr i="1"/>
              <a:t> Le printemps splendide (Jinchun tu)</a:t>
            </a:r>
            <a:r>
              <a:t>, peinture sur soie, </a:t>
            </a:r>
          </a:p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169.2×95.2 cm, non daté, Musée national du Palais, Tapei.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139" y="0"/>
            <a:ext cx="6101234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Xu Beihong, Au galop, encre sur papier, 101×62 cm, 1941,…"/>
          <p:cNvSpPr txBox="1"/>
          <p:nvPr/>
        </p:nvSpPr>
        <p:spPr>
          <a:xfrm>
            <a:off x="7711832" y="9109973"/>
            <a:ext cx="3789017" cy="47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Xu Beihong,</a:t>
            </a:r>
            <a:r>
              <a:rPr i="1"/>
              <a:t> Au galop</a:t>
            </a:r>
            <a:r>
              <a:t>, encre sur papier, 101×62 cm, 1941, </a:t>
            </a:r>
          </a:p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Musée mémorial de Xu Beihong.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9595" y="111037"/>
            <a:ext cx="6463910" cy="9531526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Guo Xi, Début de printemps, encre sur soie, 158,3 x 108,1 cm,…"/>
          <p:cNvSpPr txBox="1"/>
          <p:nvPr/>
        </p:nvSpPr>
        <p:spPr>
          <a:xfrm>
            <a:off x="8133302" y="9130394"/>
            <a:ext cx="4097335" cy="471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Cambria"/>
                <a:ea typeface="Cambria"/>
                <a:cs typeface="Cambria"/>
                <a:sym typeface="Cambria"/>
              </a:rPr>
              <a:t>Guo Xi,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Début de printemps</a:t>
            </a:r>
            <a:r>
              <a:rPr>
                <a:latin typeface="Times"/>
                <a:ea typeface="Times"/>
                <a:cs typeface="Times"/>
                <a:sym typeface="Times"/>
              </a:rPr>
              <a:t>, encre sur soie, </a:t>
            </a:r>
            <a:r>
              <a:rPr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158,3</a:t>
            </a:r>
            <a:r>
              <a:rPr>
                <a:solidFill>
                  <a:srgbClr val="454545"/>
                </a:solidFill>
                <a:latin typeface="Helvetica"/>
                <a:ea typeface="Helvetica"/>
                <a:cs typeface="Helvetica"/>
                <a:sym typeface="Helvetica"/>
              </a:rPr>
              <a:t> x </a:t>
            </a:r>
            <a:r>
              <a:rPr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108,1 cm, </a:t>
            </a:r>
            <a:endParaRPr>
              <a:solidFill>
                <a:srgbClr val="45454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Musée national du Palais,Taipei, 1072.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Спасибо за внимание！"/>
          <p:cNvSpPr txBox="1"/>
          <p:nvPr/>
        </p:nvSpPr>
        <p:spPr>
          <a:xfrm>
            <a:off x="4644643" y="4616450"/>
            <a:ext cx="3715513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Спасибо за внимание！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Capture d’écran 2018-06-18 à 18.03.47.png" descr="Capture d’écran 2018-06-18 à 18.03.4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8085" y="169912"/>
            <a:ext cx="3122930" cy="46482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Capture d’écran 2018-06-18 à 18.04.23.png" descr="Capture d’écran 2018-06-18 à 18.04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76400" y="878186"/>
            <a:ext cx="4845553" cy="3853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Capture d’écran 2018-06-18 à 18.04.50.png" descr="Capture d’écran 2018-06-18 à 18.04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16327" y="4965014"/>
            <a:ext cx="6073876" cy="4490075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François Boucher, la Pêche chinoise, huile sur toile, 40,5 x 47 cm, vers 1742"/>
          <p:cNvSpPr txBox="1"/>
          <p:nvPr/>
        </p:nvSpPr>
        <p:spPr>
          <a:xfrm>
            <a:off x="6565900" y="9336533"/>
            <a:ext cx="6447731" cy="68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François Boucher,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la Pêche chinoise</a:t>
            </a:r>
            <a:r>
              <a:t>, huile sur toile, 40,5 x 47 cm, vers 1742 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25" name="Antoine Watteau, Idole de la Déesse Ki Mâo Sao, 1731"/>
          <p:cNvSpPr txBox="1"/>
          <p:nvPr/>
        </p:nvSpPr>
        <p:spPr>
          <a:xfrm>
            <a:off x="8140448" y="4637711"/>
            <a:ext cx="4692056" cy="681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spcBef>
                <a:spcPts val="1200"/>
              </a:spcBef>
              <a:defRPr b="0" i="1" sz="1600">
                <a:latin typeface="Times"/>
                <a:ea typeface="Times"/>
                <a:cs typeface="Times"/>
                <a:sym typeface="Times"/>
              </a:defRPr>
            </a:pPr>
            <a:r>
              <a:rPr i="0">
                <a:latin typeface="Times New Roman"/>
                <a:ea typeface="Times New Roman"/>
                <a:cs typeface="Times New Roman"/>
                <a:sym typeface="Times New Roman"/>
              </a:rPr>
              <a:t>Antoine Watteau, </a:t>
            </a:r>
            <a:r>
              <a:t>Idole de la Déesse Ki Mâo Sao</a:t>
            </a:r>
            <a:r>
              <a:rPr i="0">
                <a:latin typeface="Times New Roman"/>
                <a:ea typeface="Times New Roman"/>
                <a:cs typeface="Times New Roman"/>
                <a:sym typeface="Times New Roman"/>
              </a:rPr>
              <a:t>, 1731 </a:t>
            </a:r>
            <a:endParaRPr i="0" sz="1200"/>
          </a:p>
        </p:txBody>
      </p:sp>
      <p:sp>
        <p:nvSpPr>
          <p:cNvPr id="126" name="Impery Sino-Tartarici Supremus Monarcha,…"/>
          <p:cNvSpPr txBox="1"/>
          <p:nvPr/>
        </p:nvSpPr>
        <p:spPr>
          <a:xfrm>
            <a:off x="8005415" y="222367"/>
            <a:ext cx="3771901" cy="1062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spcBef>
                <a:spcPts val="1200"/>
              </a:spcBef>
              <a:defRPr b="0" i="1" sz="1600">
                <a:latin typeface="Times"/>
                <a:ea typeface="Times"/>
                <a:cs typeface="Times"/>
                <a:sym typeface="Times"/>
              </a:defRPr>
            </a:pPr>
            <a:r>
              <a:t>Impery Sino-Tartarici Supremus Monarcha</a:t>
            </a:r>
            <a:r>
              <a:rPr i="0"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endParaRPr i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 defTabSz="457200">
              <a:lnSpc>
                <a:spcPts val="3700"/>
              </a:lnSpc>
              <a:spcBef>
                <a:spcPts val="1200"/>
              </a:spcBef>
              <a:defRPr b="0" i="1" sz="1600">
                <a:latin typeface="Times"/>
                <a:ea typeface="Times"/>
                <a:cs typeface="Times"/>
                <a:sym typeface="Times"/>
              </a:defRPr>
            </a:pPr>
            <a:r>
              <a:rPr i="0">
                <a:latin typeface="Times New Roman"/>
                <a:ea typeface="Times New Roman"/>
                <a:cs typeface="Times New Roman"/>
                <a:sym typeface="Times New Roman"/>
              </a:rPr>
              <a:t>La Chine illustrée, 1670 </a:t>
            </a:r>
            <a:endParaRPr i="0" sz="1200"/>
          </a:p>
        </p:txBody>
      </p:sp>
      <p:pic>
        <p:nvPicPr>
          <p:cNvPr id="127" name="Capture d’écran 2018-06-18 à 18.11.19.png" descr="Capture d’écran 2018-06-18 à 18.11.1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0973" y="132954"/>
            <a:ext cx="4419627" cy="33229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Capture d’écran 2018-06-18 à 18.11.36.png" descr="Capture d’écran 2018-06-18 à 18.11.3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6126" y="4199207"/>
            <a:ext cx="4410425" cy="33193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Capture d’écran 2018-06-18 à 18.11.55.png" descr="Capture d’écran 2018-06-18 à 18.11.55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792513" y="6609388"/>
            <a:ext cx="3771901" cy="304349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Feng Zhengjie, Romantic Trip N°25,…"/>
          <p:cNvSpPr txBox="1"/>
          <p:nvPr/>
        </p:nvSpPr>
        <p:spPr>
          <a:xfrm>
            <a:off x="162040" y="8949437"/>
            <a:ext cx="3187105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Feng Zhengjie,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Romantic Trip N°25</a:t>
            </a:r>
            <a:r>
              <a:t>, </a:t>
            </a:r>
          </a:p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huile sur toile, 150 x 190 cm, 1999 </a:t>
            </a:r>
          </a:p>
        </p:txBody>
      </p:sp>
      <p:sp>
        <p:nvSpPr>
          <p:cNvPr id="131" name="Fang Lijun, 1998.8.10,…"/>
          <p:cNvSpPr txBox="1"/>
          <p:nvPr/>
        </p:nvSpPr>
        <p:spPr>
          <a:xfrm>
            <a:off x="4571468" y="4832201"/>
            <a:ext cx="2573724" cy="20533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Fang Lijun,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1998.8.10</a:t>
            </a:r>
            <a:r>
              <a:t>, </a:t>
            </a:r>
          </a:p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250 x 360 cm, </a:t>
            </a:r>
          </a:p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Queensland Art Gallery (Australie), </a:t>
            </a:r>
          </a:p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1998 </a:t>
            </a:r>
            <a:endParaRPr sz="120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32" name="Zhang Xiaogang, Bloodline — Big Family No. 5,…"/>
          <p:cNvSpPr txBox="1"/>
          <p:nvPr/>
        </p:nvSpPr>
        <p:spPr>
          <a:xfrm>
            <a:off x="107065" y="3415444"/>
            <a:ext cx="4200229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Zhang Xiaogang,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Bloodline — Big Family No. 5</a:t>
            </a:r>
            <a:r>
              <a:t>, </a:t>
            </a:r>
          </a:p>
          <a:p>
            <a:pPr algn="l" defTabSz="457200">
              <a:lnSpc>
                <a:spcPts val="3700"/>
              </a:lnSpc>
              <a:spcBef>
                <a:spcPts val="1200"/>
              </a:spcBef>
              <a:defRPr b="0" sz="16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huile sur toile, 150cm x 190cm, 1997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Трансформация китайской живописи:…"/>
          <p:cNvSpPr txBox="1"/>
          <p:nvPr>
            <p:ph type="subTitle" sz="quarter" idx="1"/>
          </p:nvPr>
        </p:nvSpPr>
        <p:spPr>
          <a:xfrm>
            <a:off x="747604" y="2532586"/>
            <a:ext cx="11560392" cy="2049555"/>
          </a:xfrm>
          <a:prstGeom prst="rect">
            <a:avLst/>
          </a:prstGeom>
        </p:spPr>
        <p:txBody>
          <a:bodyPr/>
          <a:lstStyle/>
          <a:p>
            <a:pPr defTabSz="273811">
              <a:defRPr sz="3541">
                <a:solidFill>
                  <a:srgbClr val="454545"/>
                </a:solidFill>
              </a:defRPr>
            </a:pPr>
            <a:r>
              <a:t>Трансформация китайской живописи: </a:t>
            </a:r>
          </a:p>
          <a:p>
            <a:pPr defTabSz="273811">
              <a:defRPr sz="3541">
                <a:solidFill>
                  <a:srgbClr val="454545"/>
                </a:solidFill>
              </a:defRPr>
            </a:pPr>
            <a:r>
              <a:t>Го Си, Джузеппе Кастильоне и Сюй Бeйхун</a:t>
            </a:r>
          </a:p>
          <a:p>
            <a:pPr defTabSz="273811">
              <a:defRPr sz="3541">
                <a:solidFill>
                  <a:srgbClr val="454545"/>
                </a:solidFill>
              </a:defRPr>
            </a:pPr>
            <a:r>
              <a:t>(Концептуальные сдвиги и встреча с иной культурой)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Texte"/>
          <p:cNvSpPr txBox="1"/>
          <p:nvPr/>
        </p:nvSpPr>
        <p:spPr>
          <a:xfrm>
            <a:off x="6438900" y="4543487"/>
            <a:ext cx="127000" cy="66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sp>
        <p:nvSpPr>
          <p:cNvPr id="137" name="Texte"/>
          <p:cNvSpPr txBox="1"/>
          <p:nvPr/>
        </p:nvSpPr>
        <p:spPr>
          <a:xfrm>
            <a:off x="6565900" y="4670487"/>
            <a:ext cx="127000" cy="666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</a:p>
        </p:txBody>
      </p:sp>
      <p:pic>
        <p:nvPicPr>
          <p:cNvPr id="13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45" y="312609"/>
            <a:ext cx="6051809" cy="89238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5639" y="316854"/>
            <a:ext cx="6051810" cy="4034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66112" y="4905324"/>
            <a:ext cx="6190864" cy="43344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9595" y="111037"/>
            <a:ext cx="6463910" cy="953152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Guo Xi, Début de printemps, encre sur soie, 158,3 x 108,1 cm,…"/>
          <p:cNvSpPr txBox="1"/>
          <p:nvPr/>
        </p:nvSpPr>
        <p:spPr>
          <a:xfrm>
            <a:off x="8133301" y="9130393"/>
            <a:ext cx="4097335" cy="4719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>
                <a:latin typeface="Cambria"/>
                <a:ea typeface="Cambria"/>
                <a:cs typeface="Cambria"/>
                <a:sym typeface="Cambria"/>
              </a:rPr>
              <a:t>Guo Xi, </a:t>
            </a:r>
            <a:r>
              <a:rPr i="1">
                <a:latin typeface="Times"/>
                <a:ea typeface="Times"/>
                <a:cs typeface="Times"/>
                <a:sym typeface="Times"/>
              </a:rPr>
              <a:t>Début de printemps</a:t>
            </a:r>
            <a:r>
              <a:rPr>
                <a:latin typeface="Times"/>
                <a:ea typeface="Times"/>
                <a:cs typeface="Times"/>
                <a:sym typeface="Times"/>
              </a:rPr>
              <a:t>, encre sur soie, </a:t>
            </a:r>
            <a:r>
              <a:rPr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158,3</a:t>
            </a:r>
            <a:r>
              <a:rPr>
                <a:solidFill>
                  <a:srgbClr val="454545"/>
                </a:solidFill>
                <a:latin typeface="Helvetica"/>
                <a:ea typeface="Helvetica"/>
                <a:cs typeface="Helvetica"/>
                <a:sym typeface="Helvetica"/>
              </a:rPr>
              <a:t> x </a:t>
            </a:r>
            <a:r>
              <a:rPr>
                <a:solidFill>
                  <a:srgbClr val="45454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108,1 cm, </a:t>
            </a:r>
            <a:endParaRPr>
              <a:solidFill>
                <a:srgbClr val="45454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Musée national du Palais,Taipei, 1072.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Живопись_Лан-Шинин-Джузеппе-Кастильоне_Сто-благородных-скакунов-1723-28.jpg" descr="Живопись_Лан-Шинин-Джузеппе-Кастильоне_Сто-благородных-скакунов-1723-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083049"/>
            <a:ext cx="13004801" cy="1587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2616" y="536751"/>
            <a:ext cx="12019568" cy="8013046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Giuseppe Castiglione, Cents coursiers (détail), encre sur soie, 94×789.3 cm, 1723, Metropolitan Museum of Art, New York."/>
          <p:cNvSpPr txBox="1"/>
          <p:nvPr/>
        </p:nvSpPr>
        <p:spPr>
          <a:xfrm>
            <a:off x="2643584" y="8816777"/>
            <a:ext cx="7717632" cy="47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Giuseppe Castiglione, </a:t>
            </a:r>
            <a:r>
              <a:rPr i="1"/>
              <a:t>Cents coursiers </a:t>
            </a:r>
            <a:r>
              <a:t>(détail), encre sur soie, 94×789.3 cm, 1723, Metropolitan Museum of Art, New York.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7824" y="292912"/>
            <a:ext cx="12309152" cy="8618033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. Xu Beihong, En attendant notre souverain, peinture à l’huile, 230×318 cm, 1933."/>
          <p:cNvSpPr txBox="1"/>
          <p:nvPr/>
        </p:nvSpPr>
        <p:spPr>
          <a:xfrm>
            <a:off x="3901479" y="9019800"/>
            <a:ext cx="5201842" cy="4761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. Xu Beihong,</a:t>
            </a:r>
            <a:r>
              <a:rPr i="1"/>
              <a:t> En attendant notre souverain</a:t>
            </a:r>
            <a:r>
              <a:t>, peinture à l’huile, 230×318 cm, 1933.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9432" y="538201"/>
            <a:ext cx="12705936" cy="7965441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. L’intérieur du Studio Juanqin (détail), Pékin, 1772/2005"/>
          <p:cNvSpPr txBox="1"/>
          <p:nvPr/>
        </p:nvSpPr>
        <p:spPr>
          <a:xfrm>
            <a:off x="4699905" y="8765429"/>
            <a:ext cx="3604990" cy="285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R="457200" algn="l" defTabSz="457200">
              <a:defRPr b="0" sz="1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. L’intérieur du Studio Juanqin (détail), Pékin, 1772/2005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