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5" r:id="rId3"/>
    <p:sldId id="266" r:id="rId4"/>
    <p:sldId id="268" r:id="rId5"/>
    <p:sldId id="267" r:id="rId6"/>
    <p:sldId id="270" r:id="rId7"/>
    <p:sldId id="269" r:id="rId8"/>
    <p:sldId id="272" r:id="rId9"/>
    <p:sldId id="274" r:id="rId10"/>
    <p:sldId id="275" r:id="rId11"/>
    <p:sldId id="276" r:id="rId12"/>
    <p:sldId id="277" r:id="rId13"/>
    <p:sldId id="273" r:id="rId14"/>
    <p:sldId id="308" r:id="rId15"/>
    <p:sldId id="264" r:id="rId16"/>
    <p:sldId id="324" r:id="rId17"/>
    <p:sldId id="311" r:id="rId18"/>
    <p:sldId id="310" r:id="rId19"/>
    <p:sldId id="313" r:id="rId20"/>
    <p:sldId id="281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5" r:id="rId30"/>
    <p:sldId id="326" r:id="rId31"/>
    <p:sldId id="327" r:id="rId32"/>
    <p:sldId id="263" r:id="rId33"/>
    <p:sldId id="282" r:id="rId34"/>
    <p:sldId id="284" r:id="rId35"/>
    <p:sldId id="285" r:id="rId36"/>
    <p:sldId id="283" r:id="rId37"/>
    <p:sldId id="286" r:id="rId38"/>
    <p:sldId id="287" r:id="rId39"/>
    <p:sldId id="314" r:id="rId40"/>
    <p:sldId id="288" r:id="rId41"/>
    <p:sldId id="289" r:id="rId42"/>
    <p:sldId id="312" r:id="rId43"/>
    <p:sldId id="315" r:id="rId44"/>
    <p:sldId id="290" r:id="rId45"/>
    <p:sldId id="296" r:id="rId46"/>
    <p:sldId id="291" r:id="rId47"/>
    <p:sldId id="292" r:id="rId48"/>
    <p:sldId id="293" r:id="rId49"/>
    <p:sldId id="294" r:id="rId50"/>
    <p:sldId id="295" r:id="rId51"/>
  </p:sldIdLst>
  <p:sldSz cx="9144000" cy="6858000" type="screen4x3"/>
  <p:notesSz cx="6808788" cy="9823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рожихин Владимир Вальтерович" initials="ВВВ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66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2" autoAdjust="0"/>
    <p:restoredTop sz="94660"/>
  </p:normalViewPr>
  <p:slideViewPr>
    <p:cSldViewPr>
      <p:cViewPr>
        <p:scale>
          <a:sx n="79" d="100"/>
          <a:sy n="79" d="100"/>
        </p:scale>
        <p:origin x="-24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населении мира, %</c:v>
                </c:pt>
              </c:strCache>
            </c:strRef>
          </c:tx>
          <c:dLbls>
            <c:dLbl>
              <c:idx val="0"/>
              <c:layout>
                <c:manualLayout>
                  <c:x val="-1.2758023490836323E-2"/>
                  <c:y val="-0.3622503403639252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790117454182033E-3"/>
                  <c:y val="-0.3111637539023475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137035236254523E-2"/>
                  <c:y val="-0.3158083547230228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790117454182033E-3"/>
                  <c:y val="-0.2647214025736376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2.82</c:v>
                </c:pt>
                <c:pt idx="1">
                  <c:v>2.3699999999999997</c:v>
                </c:pt>
                <c:pt idx="2">
                  <c:v>2.2999999999999998</c:v>
                </c:pt>
                <c:pt idx="3">
                  <c:v>1.82</c:v>
                </c:pt>
              </c:numCache>
            </c:numRef>
          </c:val>
        </c:ser>
        <c:overlap val="100"/>
        <c:axId val="144533376"/>
        <c:axId val="144534912"/>
      </c:barChart>
      <c:catAx>
        <c:axId val="144533376"/>
        <c:scaling>
          <c:orientation val="minMax"/>
        </c:scaling>
        <c:axPos val="b"/>
        <c:numFmt formatCode="General" sourceLinked="1"/>
        <c:tickLblPos val="nextTo"/>
        <c:crossAx val="144534912"/>
        <c:crosses val="autoZero"/>
        <c:auto val="1"/>
        <c:lblAlgn val="ctr"/>
        <c:lblOffset val="100"/>
      </c:catAx>
      <c:valAx>
        <c:axId val="144534912"/>
        <c:scaling>
          <c:orientation val="minMax"/>
        </c:scaling>
        <c:axPos val="l"/>
        <c:numFmt formatCode="General" sourceLinked="1"/>
        <c:tickLblPos val="nextTo"/>
        <c:crossAx val="1445333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Производительность труда в % к развитым странам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301246765250954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992115705691782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834981222451061E-2"/>
                  <c:y val="-0.1506233826254768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174906112255303E-3"/>
                  <c:y val="-0.1360469262423661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73.400000000000006</c:v>
                </c:pt>
                <c:pt idx="1">
                  <c:v>50.1</c:v>
                </c:pt>
                <c:pt idx="2">
                  <c:v>25</c:v>
                </c:pt>
                <c:pt idx="3">
                  <c:v>29.7</c:v>
                </c:pt>
              </c:numCache>
            </c:numRef>
          </c:val>
        </c:ser>
        <c:overlap val="100"/>
        <c:axId val="144559104"/>
        <c:axId val="143942400"/>
      </c:barChart>
      <c:catAx>
        <c:axId val="144559104"/>
        <c:scaling>
          <c:orientation val="minMax"/>
        </c:scaling>
        <c:axPos val="b"/>
        <c:numFmt formatCode="General" sourceLinked="1"/>
        <c:tickLblPos val="nextTo"/>
        <c:crossAx val="143942400"/>
        <c:crosses val="autoZero"/>
        <c:auto val="1"/>
        <c:lblAlgn val="ctr"/>
        <c:lblOffset val="100"/>
      </c:catAx>
      <c:valAx>
        <c:axId val="143942400"/>
        <c:scaling>
          <c:orientation val="minMax"/>
        </c:scaling>
        <c:axPos val="l"/>
        <c:numFmt formatCode="General" sourceLinked="1"/>
        <c:tickLblPos val="nextTo"/>
        <c:crossAx val="144559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ВВП по ППС в % к миру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3109644028396952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257517396101620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020351946817741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787604081295491E-2"/>
                  <c:y val="-0.2769526712791036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ВНД по</a:t>
                    </a:r>
                    <a:r>
                      <a:rPr lang="ru-RU" baseline="0"/>
                      <a:t> ППС</a:t>
                    </a:r>
                  </a:p>
                  <a:p>
                    <a:r>
                      <a:rPr lang="ru-RU" baseline="0"/>
                      <a:t>3,57</a:t>
                    </a:r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805178918838885E-16"/>
                  <c:y val="-0.1797762953916981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ВВП</a:t>
                    </a:r>
                  </a:p>
                  <a:p>
                    <a:r>
                      <a:rPr lang="ru-RU"/>
                      <a:t>2,3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1970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8.07</c:v>
                </c:pt>
                <c:pt idx="1">
                  <c:v>5.67</c:v>
                </c:pt>
                <c:pt idx="2">
                  <c:v>2.1</c:v>
                </c:pt>
                <c:pt idx="3">
                  <c:v>3.57</c:v>
                </c:pt>
                <c:pt idx="4">
                  <c:v>2.2999999999999998</c:v>
                </c:pt>
              </c:numCache>
            </c:numRef>
          </c:val>
        </c:ser>
        <c:overlap val="100"/>
        <c:axId val="144998784"/>
        <c:axId val="145000320"/>
      </c:barChart>
      <c:catAx>
        <c:axId val="144998784"/>
        <c:scaling>
          <c:orientation val="minMax"/>
        </c:scaling>
        <c:axPos val="b"/>
        <c:numFmt formatCode="General" sourceLinked="1"/>
        <c:tickLblPos val="nextTo"/>
        <c:crossAx val="145000320"/>
        <c:crosses val="autoZero"/>
        <c:auto val="1"/>
        <c:lblAlgn val="ctr"/>
        <c:lblOffset val="100"/>
      </c:catAx>
      <c:valAx>
        <c:axId val="145000320"/>
        <c:scaling>
          <c:orientation val="minMax"/>
        </c:scaling>
        <c:axPos val="l"/>
        <c:numFmt formatCode="General" sourceLinked="1"/>
        <c:tickLblPos val="nextTo"/>
        <c:crossAx val="144998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7T15:31:26.993" idx="5">
    <p:pos x="7152" y="981"/>
    <p:text>США собрали более 5 млн. специалистов со всего мира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0D714-6AE3-4252-BA8F-FEB7367AA6D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6600"/>
            <a:ext cx="4910138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666139"/>
            <a:ext cx="5447030" cy="4420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0572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330572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4B308-3FC1-4B97-94E7-83B7A65E7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500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Факторные услуги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— платежи, возникающие в связи с международным движением факторов производства, прежде всего капитала и рабочей силы (доходы на инвестиции, роялти и лицензионные платежи, зарплата, выплаченная нерезидентам);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Нефакторные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услуги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non-factor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— остальные виды услуг (транспорт, путешествия и прочие нефинансовые услуги).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9E03-0446-4498-9607-88BF5846E6A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589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Яковец</a:t>
            </a:r>
            <a:r>
              <a:rPr lang="ru-RU" dirty="0" smtClean="0"/>
              <a:t> Ю.В. Сопоставительный анализ факторов научно-технологического развития России и других стран в контексте цивилизационных циклов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9E03-0446-4498-9607-88BF5846E6A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6662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Подтверждение проигрыша в войне 7 поколения – офицерский призыв во власть, позволивший предотвратить распад России. Сегодня в условиях усложнений они должны учиться или уходить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9E03-0446-4498-9607-88BF5846E6A5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672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9E03-0446-4498-9607-88BF5846E6A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67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Заседание Международного дискуссионного клуба «Валдай»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октября 2014 года, 19:00  Сочи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B308-3FC1-4B97-94E7-83B7A65E7D15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Молодежь не видит и не чувствует</a:t>
            </a:r>
            <a:r>
              <a:rPr lang="ru-RU" baseline="0" dirty="0" smtClean="0"/>
              <a:t> социального пространства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9E03-0446-4498-9607-88BF5846E6A5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86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Многомерная бедность – </a:t>
            </a:r>
            <a:r>
              <a:rPr lang="ru-RU" dirty="0" err="1" smtClean="0"/>
              <a:t>бедность</a:t>
            </a:r>
            <a:r>
              <a:rPr lang="ru-RU" dirty="0" smtClean="0"/>
              <a:t> по доходам,</a:t>
            </a:r>
            <a:r>
              <a:rPr lang="ru-RU" baseline="0" dirty="0" smtClean="0"/>
              <a:t> </a:t>
            </a:r>
            <a:r>
              <a:rPr lang="ru-RU" dirty="0" smtClean="0"/>
              <a:t>бедность </a:t>
            </a:r>
            <a:r>
              <a:rPr lang="ru-RU" baseline="0" dirty="0" smtClean="0"/>
              <a:t>по условиям жизни, несбалансированность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9E03-0446-4498-9607-88BF5846E6A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87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Мировой ВВП после технологической</a:t>
            </a:r>
            <a:r>
              <a:rPr lang="ru-RU" baseline="0" dirty="0" smtClean="0"/>
              <a:t> революции 1870 г. вырос в 1200 раз, производительность труда в 50 раз.</a:t>
            </a:r>
          </a:p>
          <a:p>
            <a:r>
              <a:rPr lang="ru-RU" baseline="0" dirty="0" smtClean="0"/>
              <a:t>Текущая революция поднимет производительность умственного труда в 50 раз (</a:t>
            </a:r>
            <a:r>
              <a:rPr lang="ru-RU" baseline="0" dirty="0" err="1" smtClean="0"/>
              <a:t>П.Друкер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9E03-0446-4498-9607-88BF5846E6A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30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B308-3FC1-4B97-94E7-83B7A65E7D1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47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Заседание Международного дискуссионного клуба «Валдай»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октября 2014 года, 19:00  Сочи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B308-3FC1-4B97-94E7-83B7A65E7D1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47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Заседание Международного дискуссионного клуба «Валдай»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октября 2014 года, 19:00  Сочи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B308-3FC1-4B97-94E7-83B7A65E7D1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47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Сверхсостоятельные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частные лица с $50 млн. или более активов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B308-3FC1-4B97-94E7-83B7A65E7D1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2010: 45 млн. человек за компьютерами обрабатывают экономическую информацию;</a:t>
            </a:r>
            <a:r>
              <a:rPr lang="ru-RU" baseline="0" dirty="0" smtClean="0"/>
              <a:t> 2 тыс. прогнозистов в Пентагоне; 1,5 тыс. открытых сайтов с экономической информацией для фирм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9E03-0446-4498-9607-88BF5846E6A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76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9E03-0446-4498-9607-88BF5846E6A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47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908E-1847-4D2B-B03E-4DF97A8AD39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61CE-4E40-49B9-9436-62DA1657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scottdecarlo/2013/04/17/global-2000-methodology-how-we-crunch-the-numbe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730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002060"/>
                </a:solidFill>
                <a:latin typeface="Comic Sans MS" pitchFamily="66" charset="0"/>
              </a:rPr>
              <a:t>Теоретико-познавательные проблемы российской научной школы стратегического управления в свете новой версии старых "теорий" и практики гегемонистской миссии и претензий на руководящую роль и мировое господство </a:t>
            </a:r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США</a:t>
            </a:r>
            <a:b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31 октября 2014 г. - 181 заседание </a:t>
            </a:r>
            <a:r>
              <a:rPr lang="ru-RU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	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280920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CC66"/>
                </a:solidFill>
              </a:rPr>
              <a:t>Институт философии РАН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                 Ежемесячный  открытый академический       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                    теоретический семинар «</a:t>
            </a:r>
            <a:r>
              <a:rPr lang="ru-RU" sz="2400" b="1" dirty="0" err="1" smtClean="0"/>
              <a:t>Марксовские</a:t>
            </a:r>
            <a:r>
              <a:rPr lang="ru-RU" sz="2400" b="1" dirty="0" smtClean="0"/>
              <a:t> чтения»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4" name="Picture 2" descr="180-ое заседание ежемесячного открытого академического теоретического семинара «Марксовские чтения», 26 сентября 2014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1266825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345532" cy="1786209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Население мира в 2050 - 2100 гг.</a:t>
            </a:r>
            <a:b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2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_____</a:t>
            </a:r>
            <a:r>
              <a:rPr lang="en-US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2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United  Nations, 2010</a:t>
            </a:r>
            <a:endParaRPr lang="ru-RU" sz="2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8" y="301359"/>
            <a:ext cx="1856060" cy="221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300" y="301359"/>
            <a:ext cx="2203426" cy="221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82" y="2669911"/>
            <a:ext cx="7484614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967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10 топ-экономик в 2030 и 2050 по ППС в млрд. </a:t>
            </a:r>
            <a:r>
              <a:rPr lang="en-US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$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2142161"/>
              </p:ext>
            </p:extLst>
          </p:nvPr>
        </p:nvGraphicFramePr>
        <p:xfrm>
          <a:off x="323528" y="1412776"/>
          <a:ext cx="8568952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98"/>
                <a:gridCol w="1771774"/>
                <a:gridCol w="936104"/>
                <a:gridCol w="1800200"/>
                <a:gridCol w="1008112"/>
                <a:gridCol w="1224136"/>
                <a:gridCol w="1152128"/>
              </a:tblGrid>
              <a:tr h="320040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Ранг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2030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2050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ВВП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ВВП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ВВП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США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15.094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Китай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30.634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Китай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53.856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37.998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4.531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34.704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4.381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5.842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Бразилия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8.825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3.221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5.308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8.065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3.031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Бразилия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4.685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8.013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Бразилия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2.305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4.118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Мексика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7.409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2.303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Мексика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3.662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Индонезия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6.346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Великобритания</a:t>
                      </a:r>
                      <a:endParaRPr lang="ru-RU" b="0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2.287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Великобритания</a:t>
                      </a:r>
                      <a:endParaRPr lang="ru-RU" b="0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3.499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5.822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Италия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1.979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3.427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5.714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199" y="6058162"/>
            <a:ext cx="585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PWC: прогноз развития мировой экономики до 2050 </a:t>
            </a:r>
            <a:r>
              <a:rPr lang="ru-RU" dirty="0" smtClean="0"/>
              <a:t>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911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Впереди – незнание и кризис?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2952328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dirty="0" smtClean="0"/>
              <a:t>Сегодня </a:t>
            </a:r>
            <a:r>
              <a:rPr lang="ru-RU" dirty="0" smtClean="0">
                <a:solidFill>
                  <a:srgbClr val="002060"/>
                </a:solidFill>
              </a:rPr>
              <a:t>мы не в состоянии обрабатывать 80% информации</a:t>
            </a:r>
            <a:r>
              <a:rPr lang="ru-RU" dirty="0" smtClean="0"/>
              <a:t>, 90% информации создано за последние 2 года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/>
              <a:t>Формируется «Интернет вещей» – </a:t>
            </a:r>
            <a:r>
              <a:rPr lang="ru-RU" dirty="0" err="1" smtClean="0"/>
              <a:t>инфопортрет</a:t>
            </a:r>
            <a:r>
              <a:rPr lang="ru-RU" dirty="0" smtClean="0"/>
              <a:t> «умного дома», «умного города» - «умной жизни» (50 </a:t>
            </a:r>
            <a:r>
              <a:rPr lang="ru-RU" dirty="0" err="1" smtClean="0"/>
              <a:t>млрд</a:t>
            </a:r>
            <a:r>
              <a:rPr lang="ru-RU" dirty="0" smtClean="0"/>
              <a:t> подключений)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/>
              <a:t>Впереди «Интернет человека» (10 млрд. систем по 01, </a:t>
            </a:r>
            <a:r>
              <a:rPr lang="ru-RU" dirty="0" err="1" smtClean="0"/>
              <a:t>трлн</a:t>
            </a:r>
            <a:r>
              <a:rPr lang="ru-RU" dirty="0" smtClean="0"/>
              <a:t> нейронов, 1 </a:t>
            </a:r>
            <a:r>
              <a:rPr lang="ru-RU" dirty="0" err="1" smtClean="0"/>
              <a:t>трлн</a:t>
            </a:r>
            <a:r>
              <a:rPr lang="ru-RU" dirty="0" smtClean="0"/>
              <a:t> клеток 1024 молекул) и «Интернет </a:t>
            </a:r>
            <a:r>
              <a:rPr lang="ru-RU" dirty="0" err="1" smtClean="0"/>
              <a:t>космопланетарного</a:t>
            </a:r>
            <a:r>
              <a:rPr lang="ru-RU" dirty="0" smtClean="0"/>
              <a:t> общества» (миллиарды вселенных, планет и новых процессов)</a:t>
            </a:r>
          </a:p>
        </p:txBody>
      </p:sp>
      <p:pic>
        <p:nvPicPr>
          <p:cNvPr id="43009" name="Рисунок 11" descr="http://www.ec-leasing.ru/upload/medialibrary/aa1/aa103129c68a420a357eb7fe8e790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1052736"/>
            <a:ext cx="5857875" cy="440055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275856" y="5077054"/>
            <a:ext cx="5868144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Изменение парадигмы принятия </a:t>
            </a:r>
            <a:r>
              <a:rPr lang="ru-RU" sz="2000" i="1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решений </a:t>
            </a:r>
            <a:endParaRPr lang="ru-RU" sz="2000" i="1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бизнеса,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сфер и видов деятельности, информационных технологий и механизмов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общественной координации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Современный мир – мир рисков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4890065"/>
              </p:ext>
            </p:extLst>
          </p:nvPr>
        </p:nvGraphicFramePr>
        <p:xfrm>
          <a:off x="539552" y="1124744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2684984"/>
              </a:tblGrid>
              <a:tr h="3821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Традиционные риски меняются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Новые риски</a:t>
                      </a:r>
                      <a:endParaRPr lang="ru-RU" sz="2000" dirty="0"/>
                    </a:p>
                  </a:txBody>
                  <a:tcPr/>
                </a:tc>
              </a:tr>
              <a:tr h="798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Глобальный риск воздействует на объект не только непосредственно, но и через всех  агентов, с которыми есть связи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 ложного знания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798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агентов воздействуют риски, к которым объект не чувствителен: воздействие проходит опосредованно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 неверного использования знания </a:t>
                      </a:r>
                      <a:endParaRPr lang="ru-RU" sz="2000" dirty="0"/>
                    </a:p>
                  </a:txBody>
                  <a:tcPr/>
                </a:tc>
              </a:tr>
              <a:tr h="798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на объект воздействует гамма рисков – «штаммы» первоначального риска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Риски 6 и 7 технологических укладов</a:t>
                      </a:r>
                      <a:endParaRPr lang="ru-RU" sz="2000" dirty="0"/>
                    </a:p>
                  </a:txBody>
                  <a:tcPr/>
                </a:tc>
              </a:tr>
              <a:tr h="10399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Традиционные риски меняют свою значимость и вероятность реализации, их суперпозиция с новыми рисками меняет пороги чувствительности и безопасности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Глобальные риски реализуются локально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6165304"/>
            <a:ext cx="505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У. Бек «Общество рисков»; </a:t>
            </a:r>
            <a:r>
              <a:rPr lang="en-US" dirty="0" smtClean="0"/>
              <a:t>WEF</a:t>
            </a:r>
            <a:r>
              <a:rPr lang="ru-RU" dirty="0" smtClean="0"/>
              <a:t>, </a:t>
            </a:r>
            <a:r>
              <a:rPr lang="en-US" dirty="0" smtClean="0"/>
              <a:t>OECD, WB, IMF, 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248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Вирусный механизм распространения рисков</a:t>
            </a:r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030180" y="3401943"/>
            <a:ext cx="1207770" cy="476250"/>
          </a:xfrm>
          <a:prstGeom prst="can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948264" y="1484784"/>
            <a:ext cx="1616532" cy="820975"/>
          </a:xfrm>
          <a:prstGeom prst="cloudCallout">
            <a:avLst>
              <a:gd name="adj1" fmla="val -38704"/>
              <a:gd name="adj2" fmla="val -33741"/>
            </a:avLst>
          </a:prstGeom>
          <a:solidFill>
            <a:srgbClr val="F2F2F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Глобальный риск 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9"/>
          <p:cNvCxnSpPr>
            <a:cxnSpLocks noChangeShapeType="1"/>
          </p:cNvCxnSpPr>
          <p:nvPr/>
        </p:nvCxnSpPr>
        <p:spPr bwMode="auto">
          <a:xfrm flipH="1">
            <a:off x="5161375" y="1974432"/>
            <a:ext cx="1695449" cy="397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0"/>
          <p:cNvCxnSpPr>
            <a:cxnSpLocks noChangeShapeType="1"/>
          </p:cNvCxnSpPr>
          <p:nvPr/>
        </p:nvCxnSpPr>
        <p:spPr bwMode="auto">
          <a:xfrm flipH="1">
            <a:off x="7561675" y="2460873"/>
            <a:ext cx="114300" cy="857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11"/>
          <p:cNvCxnSpPr>
            <a:cxnSpLocks noChangeShapeType="1"/>
          </p:cNvCxnSpPr>
          <p:nvPr/>
        </p:nvCxnSpPr>
        <p:spPr bwMode="auto">
          <a:xfrm flipH="1">
            <a:off x="5590000" y="2394198"/>
            <a:ext cx="1440180" cy="13906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2"/>
          <p:cNvCxnSpPr>
            <a:cxnSpLocks noChangeShapeType="1"/>
          </p:cNvCxnSpPr>
          <p:nvPr/>
        </p:nvCxnSpPr>
        <p:spPr bwMode="auto">
          <a:xfrm flipH="1">
            <a:off x="3504025" y="2308473"/>
            <a:ext cx="3457575" cy="1171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3"/>
          <p:cNvCxnSpPr>
            <a:cxnSpLocks noChangeShapeType="1"/>
          </p:cNvCxnSpPr>
          <p:nvPr/>
        </p:nvCxnSpPr>
        <p:spPr bwMode="auto">
          <a:xfrm flipH="1">
            <a:off x="6371050" y="2460873"/>
            <a:ext cx="971550" cy="2266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4"/>
          <p:cNvCxnSpPr>
            <a:cxnSpLocks noChangeShapeType="1"/>
          </p:cNvCxnSpPr>
          <p:nvPr/>
        </p:nvCxnSpPr>
        <p:spPr bwMode="auto">
          <a:xfrm flipH="1">
            <a:off x="6161500" y="3784848"/>
            <a:ext cx="800100" cy="18859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6"/>
          <p:cNvCxnSpPr>
            <a:cxnSpLocks noChangeShapeType="1"/>
          </p:cNvCxnSpPr>
          <p:nvPr/>
        </p:nvCxnSpPr>
        <p:spPr bwMode="auto">
          <a:xfrm>
            <a:off x="4732750" y="2879973"/>
            <a:ext cx="428625" cy="90487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7"/>
          <p:cNvCxnSpPr>
            <a:cxnSpLocks noChangeShapeType="1"/>
          </p:cNvCxnSpPr>
          <p:nvPr/>
        </p:nvCxnSpPr>
        <p:spPr bwMode="auto">
          <a:xfrm>
            <a:off x="3961225" y="3878193"/>
            <a:ext cx="771525" cy="9525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491825" y="3636544"/>
            <a:ext cx="266700" cy="24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3886930" y="2308473"/>
            <a:ext cx="1207770" cy="476250"/>
          </a:xfrm>
          <a:prstGeom prst="can">
            <a:avLst>
              <a:gd name="adj" fmla="val 50000"/>
            </a:avLst>
          </a:prstGeom>
          <a:solidFill>
            <a:schemeClr val="bg2">
              <a:lumMod val="9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410723" y="2544366"/>
            <a:ext cx="266700" cy="24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5668105" y="4925943"/>
            <a:ext cx="1207770" cy="476250"/>
          </a:xfrm>
          <a:prstGeom prst="ca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176740" y="5193437"/>
            <a:ext cx="266700" cy="24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4820380" y="3861048"/>
            <a:ext cx="1207770" cy="476250"/>
          </a:xfrm>
          <a:prstGeom prst="can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5334730" y="4088762"/>
            <a:ext cx="266700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2591530" y="3554343"/>
            <a:ext cx="1207770" cy="476250"/>
          </a:xfrm>
          <a:prstGeom prst="can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065875" y="3784531"/>
            <a:ext cx="266700" cy="24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796136" y="2996952"/>
            <a:ext cx="257175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6236430" y="3493440"/>
            <a:ext cx="314325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altLang="ru-RU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002500" y="3528150"/>
            <a:ext cx="314325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altLang="ru-RU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063116" y="3205320"/>
            <a:ext cx="314325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altLang="ru-RU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4466050" y="2784723"/>
            <a:ext cx="504825" cy="1093470"/>
          </a:xfrm>
          <a:prstGeom prst="straightConnector1">
            <a:avLst/>
          </a:prstGeom>
          <a:noFill/>
          <a:ln w="38100">
            <a:solidFill>
              <a:schemeClr val="bg1">
                <a:lumMod val="5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3"/>
          <p:cNvCxnSpPr>
            <a:cxnSpLocks noChangeShapeType="1"/>
          </p:cNvCxnSpPr>
          <p:nvPr/>
        </p:nvCxnSpPr>
        <p:spPr bwMode="auto">
          <a:xfrm>
            <a:off x="3389725" y="4030593"/>
            <a:ext cx="1430655" cy="18288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35"/>
          <p:cNvCxnSpPr>
            <a:cxnSpLocks noChangeShapeType="1"/>
          </p:cNvCxnSpPr>
          <p:nvPr/>
        </p:nvCxnSpPr>
        <p:spPr bwMode="auto">
          <a:xfrm flipV="1">
            <a:off x="6028150" y="3861048"/>
            <a:ext cx="1209675" cy="28575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240040" y="17202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0" name="AutoShape 14"/>
          <p:cNvCxnSpPr>
            <a:cxnSpLocks noChangeShapeType="1"/>
          </p:cNvCxnSpPr>
          <p:nvPr/>
        </p:nvCxnSpPr>
        <p:spPr bwMode="auto">
          <a:xfrm flipH="1" flipV="1">
            <a:off x="5756484" y="4437112"/>
            <a:ext cx="288032" cy="432046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5940152" y="4365104"/>
            <a:ext cx="314325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7" name="AutoShape 35"/>
          <p:cNvCxnSpPr>
            <a:cxnSpLocks noChangeShapeType="1"/>
            <a:stCxn id="20" idx="2"/>
          </p:cNvCxnSpPr>
          <p:nvPr/>
        </p:nvCxnSpPr>
        <p:spPr bwMode="auto">
          <a:xfrm>
            <a:off x="5468080" y="4334825"/>
            <a:ext cx="360412" cy="606343"/>
          </a:xfrm>
          <a:prstGeom prst="straightConnector1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179512" y="4581128"/>
          <a:ext cx="5364089" cy="1800198"/>
        </p:xfrm>
        <a:graphic>
          <a:graphicData uri="http://schemas.openxmlformats.org/drawingml/2006/table">
            <a:tbl>
              <a:tblPr/>
              <a:tblGrid>
                <a:gridCol w="792088"/>
                <a:gridCol w="888443"/>
                <a:gridCol w="1680531"/>
                <a:gridCol w="2003027"/>
              </a:tblGrid>
              <a:tr h="30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Объект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Связи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Действие рисков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Результирующая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1S </a:t>
                      </a:r>
                      <a:endParaRPr lang="ru-RU" sz="16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R+Rs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6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= (1)(R+(S)Rs</a:t>
                      </a:r>
                      <a:r>
                        <a:rPr lang="en-US" sz="16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2S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R+Rs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= (2)(R+(S)Rs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3S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R+Rs</a:t>
                      </a:r>
                      <a:r>
                        <a:rPr lang="en-US" sz="16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= (3)(R+(S)Rs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4S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R+Rs</a:t>
                      </a:r>
                      <a:r>
                        <a:rPr lang="en-US" sz="16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= (4)(R+(S)Rs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1- 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R+R</a:t>
                      </a:r>
                      <a:r>
                        <a:rPr lang="en-US" sz="16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+R</a:t>
                      </a:r>
                      <a:r>
                        <a:rPr lang="en-US" sz="16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+R</a:t>
                      </a:r>
                      <a:r>
                        <a:rPr lang="en-US" sz="16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+R</a:t>
                      </a:r>
                      <a:r>
                        <a:rPr lang="en-US" sz="1600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Rs = R+R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+R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+R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+R</a:t>
                      </a:r>
                      <a:r>
                        <a:rPr lang="en-US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23528" y="1484784"/>
            <a:ext cx="4748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Глобальные риски </a:t>
            </a:r>
            <a:r>
              <a:rPr lang="ru-RU" dirty="0" smtClean="0">
                <a:solidFill>
                  <a:srgbClr val="002060"/>
                </a:solidFill>
              </a:rPr>
              <a:t>неконтролируемы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неуправляемы, чувствительность локальных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объектов к ним различна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2348880"/>
            <a:ext cx="3701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Описание является пороговым</a:t>
            </a:r>
          </a:p>
          <a:p>
            <a:r>
              <a:rPr lang="ru-RU" dirty="0" smtClean="0"/>
              <a:t>и полиномиальным, мы не умеем </a:t>
            </a:r>
          </a:p>
          <a:p>
            <a:r>
              <a:rPr lang="ru-RU" dirty="0" smtClean="0"/>
              <a:t>оценивать и прогнозировать риски </a:t>
            </a:r>
          </a:p>
          <a:p>
            <a:r>
              <a:rPr lang="ru-RU" dirty="0" smtClean="0"/>
              <a:t>в условиях их </a:t>
            </a:r>
            <a:r>
              <a:rPr lang="ru-RU" dirty="0" err="1" smtClean="0"/>
              <a:t>гиперроста</a:t>
            </a:r>
            <a:r>
              <a:rPr lang="ru-RU" dirty="0" smtClean="0"/>
              <a:t> и интерференции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580112" y="5589240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Необходима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автоматическая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система сбора данных, оценки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и прогнозирования рисков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62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Кризис науки  и прогнозов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Принципиально меняется плотность связей для сложных процессов, падает устойчивость , растет скорость изменений </a:t>
            </a:r>
            <a:r>
              <a:rPr lang="ru-RU" dirty="0" err="1" smtClean="0"/>
              <a:t>гиперсвязного</a:t>
            </a:r>
            <a:r>
              <a:rPr lang="ru-RU" dirty="0" smtClean="0"/>
              <a:t> мира</a:t>
            </a:r>
          </a:p>
          <a:p>
            <a:r>
              <a:rPr lang="ru-RU" dirty="0" smtClean="0"/>
              <a:t>Знание становится междисциплинарным</a:t>
            </a:r>
          </a:p>
          <a:p>
            <a:r>
              <a:rPr lang="ru-RU" dirty="0" smtClean="0"/>
              <a:t>Наука становится </a:t>
            </a:r>
            <a:r>
              <a:rPr lang="ru-RU" dirty="0" err="1" smtClean="0"/>
              <a:t>полиаспектной</a:t>
            </a:r>
            <a:r>
              <a:rPr lang="ru-RU" dirty="0" smtClean="0"/>
              <a:t> и многомерной</a:t>
            </a:r>
          </a:p>
          <a:p>
            <a:r>
              <a:rPr lang="ru-RU" dirty="0" smtClean="0"/>
              <a:t>Наука приобретает вычислительный характер – новые открытия из старых баз данных,  отстает от реалий, впереди – </a:t>
            </a:r>
            <a:r>
              <a:rPr lang="ru-RU" dirty="0" err="1" smtClean="0"/>
              <a:t>недиагностируемые</a:t>
            </a:r>
            <a:r>
              <a:rPr lang="ru-RU" dirty="0" smtClean="0"/>
              <a:t> процессы?</a:t>
            </a:r>
          </a:p>
          <a:p>
            <a:r>
              <a:rPr lang="ru-RU" dirty="0" smtClean="0"/>
              <a:t>Наука вылезает за пределы предметной нарезки</a:t>
            </a:r>
          </a:p>
          <a:p>
            <a:r>
              <a:rPr lang="ru-RU" dirty="0" smtClean="0"/>
              <a:t>Знание становится экспертным – доверительным, теряет научный  и позитивный характер</a:t>
            </a:r>
          </a:p>
          <a:p>
            <a:r>
              <a:rPr lang="ru-RU" dirty="0" smtClean="0"/>
              <a:t>Множественность картин и восприятий</a:t>
            </a:r>
            <a:endParaRPr lang="en-US" dirty="0" smtClean="0"/>
          </a:p>
          <a:p>
            <a:r>
              <a:rPr lang="ru-RU" dirty="0" smtClean="0"/>
              <a:t>Эффект Эдипа – саморазрушение нежелательных и реализация желаемых прогнозов. Аналог для бизнеса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142852"/>
            <a:ext cx="8715436" cy="71438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Кризисные последствия незнания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57158" y="857232"/>
            <a:ext cx="8429684" cy="571504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РЫЧАГ «ПРОГНОЗЫ – ДЕРИВАТИВЫ» - КРИЗИС НЕИЗБЕЖЕН?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Совокупная сумма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деривативов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, находившихся в обращении в конце 2006 г., составляла $370 трлн.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$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, в середине 2007 г. -516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трлн.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$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.2011 г. – 712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трлн.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$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Мировой валовой продукт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43,1 или 68* трлн.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(2007)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Ресурсный потенциал США 1985 г. 12,5 трлн.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$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долларов. Потенциал Японии 1995 г. 65 трлн.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$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. Разведанные запасы России 1995 г -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трлн., прогнозные -140 трлн.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$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, потенциальная  стоимость 350 трлн.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$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(если бы была инфраструктура)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России в 2003 г. 975 трлн.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30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трлн.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(31,85 руб.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/$)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ВВП США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13,8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(или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России -2,09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трлн.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$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ВРЕМЕННЫЕ РЯДЫ НЕЗНАЧИМЫ?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Сговор ведущих игроков рынка делает их «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людьми из будущего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noProof="0" dirty="0" smtClean="0">
                <a:solidFill>
                  <a:schemeClr val="bg2">
                    <a:lumMod val="25000"/>
                  </a:schemeClr>
                </a:solidFill>
              </a:rPr>
              <a:t>При высокой скорости развития </a:t>
            </a:r>
            <a:r>
              <a:rPr lang="ru-RU" sz="3200" noProof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«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черного ящика» неработоспособна</a:t>
            </a:r>
            <a:endParaRPr lang="ru-RU" sz="3200" noProof="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 мере развития системы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меняется реальная статистика – пороговая и полиномиальная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адекватного аппарата оценки рисков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1" i="1" u="none" strike="noStrike" kern="1200" cap="none" spc="0" normalizeH="0" noProof="0" dirty="0" smtClean="0">
                <a:ln>
                  <a:noFill/>
                </a:ln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ЦЕНЫ НА НЕФТЬ НЕПРЕДСКАЗУЕМЫ? МИР ПРИНЦИПИАЛЬНО НЕУСТЙЧИВ?</a:t>
            </a:r>
            <a:endParaRPr kumimoji="0" lang="ru-RU" sz="3500" b="1" i="1" u="none" strike="noStrike" kern="1200" cap="none" spc="0" normalizeH="0" noProof="0" dirty="0">
              <a:ln>
                <a:noFill/>
              </a:ln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428728" y="1857364"/>
            <a:ext cx="6000792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</a:t>
            </a:r>
            <a:r>
              <a:rPr lang="ru-RU" dirty="0" smtClean="0"/>
              <a:t> 2012 =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r>
              <a:rPr lang="ru-RU" dirty="0" smtClean="0"/>
              <a:t> трлн. </a:t>
            </a:r>
            <a:r>
              <a:rPr lang="en-US" dirty="0" smtClean="0"/>
              <a:t>$ </a:t>
            </a:r>
            <a:r>
              <a:rPr lang="ru-RU" dirty="0" smtClean="0"/>
              <a:t>?!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719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Негативная динамика международных отношений (1)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Усугубление дисбалансов</a:t>
            </a:r>
          </a:p>
          <a:p>
            <a:r>
              <a:rPr lang="ru-RU" sz="3400" dirty="0" smtClean="0"/>
              <a:t>Накопление противоречий</a:t>
            </a:r>
          </a:p>
          <a:p>
            <a:r>
              <a:rPr lang="ru-RU" sz="3400" dirty="0" smtClean="0"/>
              <a:t>Ослабление, раздробление и деформация систем глобальной и региональной безопасности</a:t>
            </a:r>
          </a:p>
          <a:p>
            <a:r>
              <a:rPr lang="ru-RU" sz="3400" dirty="0" smtClean="0"/>
              <a:t>Эрозия существующей системы институтов и норм международного права</a:t>
            </a:r>
          </a:p>
          <a:p>
            <a:r>
              <a:rPr lang="ru-RU" sz="3400" dirty="0" smtClean="0"/>
              <a:t>Подмена мнения всего мирового сообщества мнением США</a:t>
            </a:r>
            <a:endParaRPr lang="en-US" sz="3400" dirty="0" smtClean="0"/>
          </a:p>
          <a:p>
            <a:r>
              <a:rPr lang="ru-RU" sz="3400" dirty="0" smtClean="0"/>
              <a:t>Слежка, шантаж, силовые акции, экономическое и пропагандистское давление, вмешательство во внутренние дела, диктат</a:t>
            </a:r>
          </a:p>
          <a:p>
            <a:r>
              <a:rPr lang="ru-RU" sz="3400" dirty="0" smtClean="0"/>
              <a:t>Хрупкость и разрушение государств в условиях глобализации</a:t>
            </a:r>
          </a:p>
          <a:p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Заседание Международного дискуссионного клуба «Валдай» </a:t>
            </a:r>
            <a:r>
              <a:rPr lang="ru-RU" sz="2400" dirty="0" smtClean="0"/>
              <a:t>24 октября 2014 года, 19:00  Сочи</a:t>
            </a:r>
            <a:endParaRPr lang="ru-RU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Негативная динамика международных отношений (2)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Три главных вызова – транснациональных и глобальных:</a:t>
            </a:r>
          </a:p>
          <a:p>
            <a:r>
              <a:rPr lang="ru-RU" dirty="0" smtClean="0"/>
              <a:t>Распространение варварского терроризма на Ближнем Востоке, конфликт суннитов и шиитов</a:t>
            </a:r>
          </a:p>
          <a:p>
            <a:r>
              <a:rPr lang="ru-RU" dirty="0" smtClean="0"/>
              <a:t>Ситуация в Европе с Украиной. Это слабое государство, разделённое. С проблемой Крыма и ситуацией на Донбассе мы вступили в цикл недоверия и санкций</a:t>
            </a:r>
          </a:p>
          <a:p>
            <a:r>
              <a:rPr lang="ru-RU" dirty="0" smtClean="0"/>
              <a:t>Иран с вопросом о нераспространении ядерного оружия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Заседание Международного дискуссионного клуба «Валдай» </a:t>
            </a:r>
            <a:r>
              <a:rPr lang="ru-RU" sz="2000" dirty="0" smtClean="0"/>
              <a:t>24 октября 2014 года, 19:00  Сочи</a:t>
            </a:r>
            <a:endParaRPr lang="ru-RU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Динамика военных расходов всех стран мира, 1988-2013 (млрд. </a:t>
            </a:r>
            <a:r>
              <a:rPr lang="en-US" sz="3600" i="1" dirty="0" smtClean="0">
                <a:solidFill>
                  <a:srgbClr val="002060"/>
                </a:solidFill>
                <a:latin typeface="Comic Sans MS" pitchFamily="66" charset="0"/>
              </a:rPr>
              <a:t>$</a:t>
            </a:r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ru-RU" sz="36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127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60932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i="1" dirty="0" smtClean="0"/>
              <a:t>Ист.: презентация академика Рогова С.М.</a:t>
            </a:r>
            <a:r>
              <a:rPr lang="ru-RU" altLang="ru-RU" dirty="0" smtClean="0"/>
              <a:t> Перспективы российско-американских отношений: новая холодная война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Мироустройство: основные черты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/>
              <a:t>Значительное число перемен:</a:t>
            </a:r>
          </a:p>
          <a:p>
            <a:r>
              <a:rPr lang="ru-RU" sz="1900" dirty="0" smtClean="0"/>
              <a:t>Число </a:t>
            </a:r>
            <a:r>
              <a:rPr lang="ru-RU" sz="1900" i="1" dirty="0" smtClean="0">
                <a:solidFill>
                  <a:srgbClr val="002060"/>
                </a:solidFill>
              </a:rPr>
              <a:t>государств </a:t>
            </a:r>
            <a:r>
              <a:rPr lang="ru-RU" sz="1900" dirty="0" smtClean="0"/>
              <a:t>постоянно растет </a:t>
            </a:r>
            <a:r>
              <a:rPr lang="ru-RU" sz="1900" i="1" dirty="0" smtClean="0">
                <a:solidFill>
                  <a:srgbClr val="002060"/>
                </a:solidFill>
              </a:rPr>
              <a:t>(238</a:t>
            </a:r>
            <a:r>
              <a:rPr lang="ru-RU" sz="1900" dirty="0" smtClean="0">
                <a:solidFill>
                  <a:srgbClr val="002060"/>
                </a:solidFill>
              </a:rPr>
              <a:t>) </a:t>
            </a:r>
            <a:r>
              <a:rPr lang="ru-RU" sz="1900" dirty="0" smtClean="0"/>
              <a:t> - </a:t>
            </a:r>
            <a:r>
              <a:rPr lang="ru-RU" sz="1900" i="1" dirty="0" smtClean="0">
                <a:solidFill>
                  <a:srgbClr val="002060"/>
                </a:solidFill>
              </a:rPr>
              <a:t>конфликты интересов </a:t>
            </a:r>
          </a:p>
          <a:p>
            <a:r>
              <a:rPr lang="ru-RU" sz="1900" dirty="0" smtClean="0"/>
              <a:t>Ядро мирохозяйственной системы формируют около </a:t>
            </a:r>
            <a:r>
              <a:rPr lang="ru-RU" sz="1900" dirty="0" smtClean="0">
                <a:solidFill>
                  <a:srgbClr val="002060"/>
                </a:solidFill>
              </a:rPr>
              <a:t>2 тыс. ТНК</a:t>
            </a:r>
            <a:r>
              <a:rPr lang="ru-RU" sz="1900" dirty="0" smtClean="0"/>
              <a:t>, всего в 2010 г. в мире более 82 тыс. ТНК, свыше 807 тыс. зарубежных филиалов.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Мировая сверхдержава  – США и войны 6 и 7 поколения</a:t>
            </a:r>
            <a:r>
              <a:rPr lang="en-US" sz="1900" dirty="0" smtClean="0">
                <a:solidFill>
                  <a:srgbClr val="002060"/>
                </a:solidFill>
              </a:rPr>
              <a:t> (</a:t>
            </a:r>
            <a:r>
              <a:rPr lang="ru-RU" sz="1900" dirty="0" smtClean="0">
                <a:solidFill>
                  <a:srgbClr val="002060"/>
                </a:solidFill>
              </a:rPr>
              <a:t>уже и </a:t>
            </a:r>
            <a:r>
              <a:rPr lang="en-US" sz="1900" dirty="0" smtClean="0">
                <a:solidFill>
                  <a:srgbClr val="002060"/>
                </a:solidFill>
              </a:rPr>
              <a:t>8</a:t>
            </a:r>
            <a:r>
              <a:rPr lang="ru-RU" sz="1900" dirty="0" smtClean="0">
                <a:solidFill>
                  <a:srgbClr val="002060"/>
                </a:solidFill>
              </a:rPr>
              <a:t>-го – человек против летающего робота,  - убийцы?!)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Китай – второй полюс. </a:t>
            </a:r>
            <a:r>
              <a:rPr lang="ru-RU" sz="1900" dirty="0" smtClean="0"/>
              <a:t>Для устойчивости нужен третий – четвертый полюсы?!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Рост влияния ООН</a:t>
            </a:r>
            <a:r>
              <a:rPr lang="ru-RU" sz="1900" dirty="0" smtClean="0"/>
              <a:t>, НАТО – 2</a:t>
            </a:r>
            <a:r>
              <a:rPr lang="en-US" sz="1900" dirty="0" smtClean="0"/>
              <a:t>/</a:t>
            </a:r>
            <a:r>
              <a:rPr lang="ru-RU" sz="1900" dirty="0" smtClean="0"/>
              <a:t>3 стратегических ресурсов, БРИКС – быстрое развитие и 48% глобальной экономики, </a:t>
            </a:r>
            <a:r>
              <a:rPr lang="en-US" sz="1900" dirty="0" smtClean="0"/>
              <a:t>G7, G20…</a:t>
            </a:r>
            <a:endParaRPr lang="ru-RU" sz="1900" dirty="0" smtClean="0"/>
          </a:p>
          <a:p>
            <a:r>
              <a:rPr lang="ru-RU" sz="1900" dirty="0" smtClean="0"/>
              <a:t>ЕС – крупнейшая экономика мира</a:t>
            </a:r>
            <a:r>
              <a:rPr lang="en-US" sz="1900" dirty="0" smtClean="0"/>
              <a:t>.</a:t>
            </a:r>
            <a:r>
              <a:rPr lang="ru-RU" sz="1900" dirty="0" smtClean="0"/>
              <a:t> Пример интеграции.</a:t>
            </a:r>
            <a:r>
              <a:rPr lang="en-US" sz="1900" dirty="0" smtClean="0"/>
              <a:t> </a:t>
            </a:r>
            <a:r>
              <a:rPr lang="ru-RU" sz="1900" dirty="0" smtClean="0"/>
              <a:t>Третий </a:t>
            </a:r>
            <a:r>
              <a:rPr lang="ru-RU" sz="1900" dirty="0" err="1" smtClean="0"/>
              <a:t>энергопакет</a:t>
            </a:r>
            <a:r>
              <a:rPr lang="ru-RU" sz="1900" dirty="0" smtClean="0"/>
              <a:t>…</a:t>
            </a:r>
          </a:p>
          <a:p>
            <a:r>
              <a:rPr lang="ru-RU" sz="1900" i="1" dirty="0" err="1" smtClean="0">
                <a:solidFill>
                  <a:srgbClr val="002060"/>
                </a:solidFill>
              </a:rPr>
              <a:t>Многополярность</a:t>
            </a:r>
            <a:r>
              <a:rPr lang="ru-RU" sz="1900" i="1" dirty="0" smtClean="0">
                <a:solidFill>
                  <a:srgbClr val="002060"/>
                </a:solidFill>
              </a:rPr>
              <a:t>: </a:t>
            </a:r>
            <a:r>
              <a:rPr lang="ru-RU" sz="1900" dirty="0" smtClean="0"/>
              <a:t>новые мировые реалии</a:t>
            </a:r>
          </a:p>
          <a:p>
            <a:r>
              <a:rPr lang="ru-RU" sz="1900" i="1" dirty="0" smtClean="0">
                <a:solidFill>
                  <a:srgbClr val="002060"/>
                </a:solidFill>
              </a:rPr>
              <a:t>Инновационное цунами </a:t>
            </a:r>
            <a:r>
              <a:rPr lang="ru-RU" sz="1900" dirty="0" smtClean="0"/>
              <a:t>–  изменение мира и закрепление лидерства США?!</a:t>
            </a:r>
          </a:p>
          <a:p>
            <a:r>
              <a:rPr lang="ru-RU" sz="1900" dirty="0" smtClean="0"/>
              <a:t>Рост среднего класса и качества жизни. Безопасность </a:t>
            </a:r>
            <a:r>
              <a:rPr lang="en-US" sz="1900" dirty="0" smtClean="0"/>
              <a:t>Nexus</a:t>
            </a:r>
            <a:r>
              <a:rPr lang="ru-RU" sz="1900" dirty="0" smtClean="0"/>
              <a:t>: вода, продовольствие, энергия</a:t>
            </a:r>
          </a:p>
          <a:p>
            <a:r>
              <a:rPr lang="ru-RU" sz="1900" dirty="0" smtClean="0"/>
              <a:t>Кризисы:  </a:t>
            </a:r>
            <a:r>
              <a:rPr lang="en-US" sz="1900" dirty="0" smtClean="0"/>
              <a:t>IT -2001; </a:t>
            </a:r>
            <a:r>
              <a:rPr lang="ru-RU" sz="1900" dirty="0" smtClean="0"/>
              <a:t>нефть -2007; ипотека -2009</a:t>
            </a:r>
          </a:p>
          <a:p>
            <a:r>
              <a:rPr lang="ru-RU" sz="1900" dirty="0" smtClean="0"/>
              <a:t>Арабская </a:t>
            </a:r>
            <a:r>
              <a:rPr lang="ru-RU" sz="1900" dirty="0"/>
              <a:t>весна, кризис на Украине</a:t>
            </a:r>
            <a:r>
              <a:rPr lang="ru-RU" sz="1900" dirty="0" smtClean="0"/>
              <a:t>,… </a:t>
            </a:r>
            <a:r>
              <a:rPr lang="ru-RU" sz="1900" i="1" dirty="0" smtClean="0">
                <a:solidFill>
                  <a:srgbClr val="002060"/>
                </a:solidFill>
              </a:rPr>
              <a:t>Перманентный хаос вместо управляемого и постоянный рост терроризма?! </a:t>
            </a:r>
          </a:p>
        </p:txBody>
      </p:sp>
    </p:spTree>
    <p:extLst>
      <p:ext uri="{BB962C8B-B14F-4D97-AF65-F5344CB8AC3E}">
        <p14:creationId xmlns="" xmlns:p14="http://schemas.microsoft.com/office/powerpoint/2010/main" val="1203171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85010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Перспективы развития человечества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Глобальная война за ресурсы и качество жизни: </a:t>
            </a:r>
            <a:r>
              <a:rPr lang="ru-RU" i="1" dirty="0" smtClean="0">
                <a:solidFill>
                  <a:srgbClr val="460034"/>
                </a:solidFill>
                <a:latin typeface="Comic Sans MS" panose="030F0702030302020204" pitchFamily="66" charset="0"/>
              </a:rPr>
              <a:t>лишние люди – гуманитарная катастрофа – уничтожение 8  из 10 млрд. чел  в 2050?!</a:t>
            </a: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Вписывание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человека в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природу: </a:t>
            </a:r>
            <a:r>
              <a:rPr lang="ru-RU" i="1" dirty="0" smtClean="0">
                <a:solidFill>
                  <a:srgbClr val="483300"/>
                </a:solidFill>
                <a:latin typeface="Comic Sans MS" panose="030F0702030302020204" pitchFamily="66" charset="0"/>
              </a:rPr>
              <a:t>формирование </a:t>
            </a:r>
            <a:r>
              <a:rPr lang="ru-RU" i="1" dirty="0">
                <a:solidFill>
                  <a:srgbClr val="483300"/>
                </a:solidFill>
                <a:latin typeface="Comic Sans MS" panose="030F0702030302020204" pitchFamily="66" charset="0"/>
              </a:rPr>
              <a:t>экологически чистых технологий и эффективных </a:t>
            </a:r>
            <a:r>
              <a:rPr lang="ru-RU" i="1" dirty="0" smtClean="0">
                <a:solidFill>
                  <a:srgbClr val="483300"/>
                </a:solidFill>
                <a:latin typeface="Comic Sans MS" panose="030F0702030302020204" pitchFamily="66" charset="0"/>
              </a:rPr>
              <a:t>рынков, развитие технологий </a:t>
            </a:r>
            <a:r>
              <a:rPr lang="en-US" i="1" dirty="0" smtClean="0">
                <a:solidFill>
                  <a:srgbClr val="483300"/>
                </a:solidFill>
                <a:latin typeface="Comic Sans MS" panose="030F0702030302020204" pitchFamily="66" charset="0"/>
              </a:rPr>
              <a:t>NBIC</a:t>
            </a:r>
            <a:r>
              <a:rPr lang="ru-RU" i="1" dirty="0" smtClean="0">
                <a:solidFill>
                  <a:srgbClr val="483300"/>
                </a:solidFill>
                <a:latin typeface="Comic Sans MS" panose="030F0702030302020204" pitchFamily="66" charset="0"/>
              </a:rPr>
              <a:t> – </a:t>
            </a:r>
            <a:r>
              <a:rPr lang="ru-RU" i="1" dirty="0">
                <a:solidFill>
                  <a:srgbClr val="460034"/>
                </a:solidFill>
                <a:latin typeface="Comic Sans MS" panose="030F0702030302020204" pitchFamily="66" charset="0"/>
              </a:rPr>
              <a:t>отсрочка </a:t>
            </a:r>
            <a:r>
              <a:rPr lang="ru-RU" i="1" dirty="0" smtClean="0">
                <a:solidFill>
                  <a:srgbClr val="460034"/>
                </a:solidFill>
                <a:latin typeface="Comic Sans MS" panose="030F0702030302020204" pitchFamily="66" charset="0"/>
              </a:rPr>
              <a:t>катастрофы – Третья промышленная революция</a:t>
            </a:r>
            <a:endParaRPr lang="ru-RU" i="1" dirty="0">
              <a:solidFill>
                <a:srgbClr val="460034"/>
              </a:solidFill>
              <a:latin typeface="Comic Sans MS" panose="030F0702030302020204" pitchFamily="66" charset="0"/>
            </a:endParaRPr>
          </a:p>
          <a:p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Преодоление барьера доступа к </a:t>
            </a:r>
            <a:r>
              <a:rPr lang="ru-RU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космопланетарным</a:t>
            </a:r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ресурсам: </a:t>
            </a:r>
            <a:r>
              <a:rPr lang="ru-RU" i="1" dirty="0" smtClean="0">
                <a:solidFill>
                  <a:srgbClr val="323364"/>
                </a:solidFill>
                <a:latin typeface="Comic Sans MS" panose="030F0702030302020204" pitchFamily="66" charset="0"/>
              </a:rPr>
              <a:t>выход человечества на новые рубежи развития – людей не хватает для освоения даже ближнего космоса!</a:t>
            </a:r>
            <a:endParaRPr lang="ru-RU" i="1" dirty="0">
              <a:solidFill>
                <a:srgbClr val="32336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270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США –лидер мировой экономики (1)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Население США</a:t>
            </a:r>
            <a:r>
              <a:rPr lang="en-US" dirty="0" smtClean="0"/>
              <a:t> </a:t>
            </a:r>
            <a:r>
              <a:rPr lang="ru-RU" dirty="0" smtClean="0"/>
              <a:t>на ноябрь 2013 года </a:t>
            </a:r>
            <a:r>
              <a:rPr lang="ru-RU" dirty="0" smtClean="0">
                <a:solidFill>
                  <a:srgbClr val="002060"/>
                </a:solidFill>
              </a:rPr>
              <a:t>317 миллионов </a:t>
            </a:r>
            <a:r>
              <a:rPr lang="ru-RU" i="1" dirty="0" smtClean="0">
                <a:solidFill>
                  <a:srgbClr val="002060"/>
                </a:solidFill>
              </a:rPr>
              <a:t>человек</a:t>
            </a:r>
            <a:r>
              <a:rPr lang="ru-RU" dirty="0" smtClean="0"/>
              <a:t>  - третье суверенное государство на Земле по численности населения (мир – 7,2 млрд. чел.)</a:t>
            </a:r>
          </a:p>
          <a:p>
            <a:r>
              <a:rPr lang="ru-RU" dirty="0" smtClean="0"/>
              <a:t>Площадь территории  США – </a:t>
            </a:r>
            <a:r>
              <a:rPr lang="ru-RU" dirty="0" smtClean="0">
                <a:solidFill>
                  <a:srgbClr val="002060"/>
                </a:solidFill>
              </a:rPr>
              <a:t>9,87 млн. км2 </a:t>
            </a:r>
            <a:r>
              <a:rPr lang="ru-RU" dirty="0" smtClean="0"/>
              <a:t>из 134.94 млн.  км2 суши без Антарктиды (3-4 место в мире)</a:t>
            </a:r>
          </a:p>
          <a:p>
            <a:r>
              <a:rPr lang="ru-RU" dirty="0" smtClean="0"/>
              <a:t>Полезные ископаемые* – </a:t>
            </a:r>
            <a:r>
              <a:rPr lang="en-US" dirty="0" smtClean="0"/>
              <a:t>$</a:t>
            </a:r>
            <a:r>
              <a:rPr lang="ru-RU" dirty="0" smtClean="0"/>
              <a:t>102,6 </a:t>
            </a:r>
            <a:r>
              <a:rPr lang="ru-RU" dirty="0" err="1" smtClean="0"/>
              <a:t>млрд</a:t>
            </a:r>
            <a:r>
              <a:rPr lang="ru-RU" dirty="0" smtClean="0"/>
              <a:t>, в т.ч. уголь $ 37,4 </a:t>
            </a:r>
            <a:r>
              <a:rPr lang="ru-RU" dirty="0" err="1" smtClean="0"/>
              <a:t>млрд</a:t>
            </a:r>
            <a:r>
              <a:rPr lang="en-US" dirty="0" smtClean="0"/>
              <a:t>.</a:t>
            </a:r>
            <a:r>
              <a:rPr lang="ru-RU" dirty="0" smtClean="0"/>
              <a:t>, неметаллические ПИ - $ 36 млрд., металлы $ 29.2 </a:t>
            </a:r>
            <a:r>
              <a:rPr lang="ru-RU" dirty="0" err="1" smtClean="0"/>
              <a:t>млрд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Богатство США</a:t>
            </a:r>
            <a:r>
              <a:rPr lang="ru-RU" dirty="0" smtClean="0"/>
              <a:t>** -</a:t>
            </a:r>
            <a:r>
              <a:rPr lang="en-US" dirty="0" smtClean="0"/>
              <a:t> $</a:t>
            </a:r>
            <a:r>
              <a:rPr lang="ru-RU" dirty="0" smtClean="0"/>
              <a:t>118</a:t>
            </a:r>
            <a:r>
              <a:rPr lang="en-US" dirty="0" smtClean="0"/>
              <a:t> </a:t>
            </a:r>
            <a:r>
              <a:rPr lang="ru-RU" dirty="0" smtClean="0"/>
              <a:t>трлн. (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1 место в мире</a:t>
            </a:r>
            <a:r>
              <a:rPr lang="ru-RU" dirty="0" smtClean="0"/>
              <a:t>, 2 место Япония – </a:t>
            </a:r>
            <a:r>
              <a:rPr lang="en-US" dirty="0" smtClean="0"/>
              <a:t>$</a:t>
            </a:r>
            <a:r>
              <a:rPr lang="ru-RU" dirty="0" smtClean="0"/>
              <a:t>55 </a:t>
            </a:r>
            <a:r>
              <a:rPr lang="ru-RU" dirty="0" err="1" smtClean="0"/>
              <a:t>трлн</a:t>
            </a:r>
            <a:r>
              <a:rPr lang="en-US" dirty="0" smtClean="0"/>
              <a:t>.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Миллиардеры – 442 из 1426, 13 богатейших из 20</a:t>
            </a:r>
          </a:p>
          <a:p>
            <a:r>
              <a:rPr lang="ru-RU" dirty="0" smtClean="0"/>
              <a:t>35 000 </a:t>
            </a:r>
            <a:r>
              <a:rPr lang="ru-RU" dirty="0" err="1" smtClean="0"/>
              <a:t>сверхсостоятельных</a:t>
            </a:r>
            <a:r>
              <a:rPr lang="ru-RU" dirty="0" smtClean="0"/>
              <a:t> лиц ( 2 место Китай – 5 000)</a:t>
            </a:r>
          </a:p>
          <a:p>
            <a:r>
              <a:rPr lang="ru-RU" dirty="0" smtClean="0"/>
              <a:t>Банковская система США – мировой лидер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США –лидер мировой экономики</a:t>
            </a:r>
            <a:r>
              <a:rPr lang="en-US" i="1" dirty="0" smtClean="0">
                <a:solidFill>
                  <a:srgbClr val="002060"/>
                </a:solidFill>
                <a:latin typeface="Comic Sans MS" pitchFamily="66" charset="0"/>
              </a:rPr>
              <a:t> (2)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США являются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мировым лидером в реализации самых современных систем инфраструктуры</a:t>
            </a:r>
            <a:r>
              <a:rPr lang="ru-RU" dirty="0" smtClean="0"/>
              <a:t>, включая телефонию, электроэнергии, автомобильных магистралей, аэропортов и управления воздушным движением, и в Интернете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Космическая инфраструктура США не имеет себе равных</a:t>
            </a:r>
            <a:r>
              <a:rPr lang="ru-RU" i="1" dirty="0" smtClean="0">
                <a:latin typeface="Comic Sans MS" pitchFamily="66" charset="0"/>
              </a:rPr>
              <a:t>: </a:t>
            </a:r>
            <a:r>
              <a:rPr lang="ru-RU" dirty="0" smtClean="0"/>
              <a:t>5 правительственных стартовых комплексов, 3 частных </a:t>
            </a:r>
            <a:r>
              <a:rPr lang="ru-RU" dirty="0" err="1" smtClean="0"/>
              <a:t>космопорта</a:t>
            </a:r>
            <a:r>
              <a:rPr lang="ru-RU" dirty="0" smtClean="0"/>
              <a:t>, 500 спутников на орбите (РФ -70)</a:t>
            </a:r>
          </a:p>
          <a:p>
            <a:r>
              <a:rPr lang="ru-RU" dirty="0" smtClean="0"/>
              <a:t> Мировая морская держава: 19 924 миль береговой линии двух основных океанов;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крупнейший военно-морской флот в мире, размещенный в непосредственно контролируемых или союзных портах по всему миру; </a:t>
            </a:r>
            <a:r>
              <a:rPr lang="ru-RU" dirty="0" smtClean="0"/>
              <a:t>393 судна зарегистрированы в торговом флоте США.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США –лидер мировой экономики</a:t>
            </a:r>
            <a:r>
              <a:rPr lang="en-US" i="1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3</a:t>
            </a:r>
            <a:r>
              <a:rPr lang="en-US" i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 2015 г. США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сформировали систему стратегического управления развитием (сотни федеральных стратегий, стратегии развития 50 штатов, 3100 муниципальных округов)</a:t>
            </a:r>
          </a:p>
          <a:p>
            <a:r>
              <a:rPr lang="ru-RU" dirty="0" smtClean="0"/>
              <a:t>сохранили за собой статус экономической  сверхдержавы; </a:t>
            </a:r>
            <a:endParaRPr lang="en-US" dirty="0" smtClean="0"/>
          </a:p>
          <a:p>
            <a:r>
              <a:rPr lang="ru-RU" dirty="0" smtClean="0"/>
              <a:t>укрепили его в последние десятилетия путем динамичного развития «новой экономики», основанной на масштабном использовании информационных и других передовых технологий;</a:t>
            </a:r>
          </a:p>
          <a:p>
            <a:r>
              <a:rPr lang="ru-RU" dirty="0" smtClean="0"/>
              <a:t> упрочили свои позиции лидера в сфере инноваций и привлечения прямых иностранных инвестиций;</a:t>
            </a:r>
          </a:p>
          <a:p>
            <a:r>
              <a:rPr lang="ru-RU" dirty="0" smtClean="0"/>
              <a:t> неоднократно занимали ведущие позиции в рейтинге конкурентоспособности мировых держав.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США – сильнейшая </a:t>
            </a:r>
            <a:r>
              <a:rPr lang="ru-RU" i="1" smtClean="0">
                <a:solidFill>
                  <a:srgbClr val="002060"/>
                </a:solidFill>
                <a:latin typeface="Comic Sans MS" pitchFamily="66" charset="0"/>
              </a:rPr>
              <a:t>военная держава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Виды ВС (2009 - 1 462 170 чел.):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Сухопутные войска </a:t>
            </a:r>
            <a:r>
              <a:rPr lang="ru-RU" dirty="0" smtClean="0"/>
              <a:t>(553 044 чел.),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Военно-воздушные силы </a:t>
            </a:r>
            <a:r>
              <a:rPr lang="ru-RU" dirty="0" smtClean="0"/>
              <a:t>(329 304 чел.),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Военно-морские силы </a:t>
            </a:r>
            <a:r>
              <a:rPr lang="ru-RU" dirty="0" smtClean="0"/>
              <a:t>(333 408 чел.),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Морская пехота </a:t>
            </a:r>
            <a:r>
              <a:rPr lang="ru-RU" dirty="0" smtClean="0"/>
              <a:t>(202 786 чел.) и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Береговая охрана </a:t>
            </a:r>
            <a:r>
              <a:rPr lang="ru-RU" dirty="0" smtClean="0"/>
              <a:t>(43 628 чел.), части и соединения Резерва, в т.ч. Национальной гвардии.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(2014 - 1 369 532 чел., Запас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 -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850 880 чел.)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Бюджет ВС (2009 - </a:t>
            </a:r>
            <a:r>
              <a:rPr lang="en-US" i="1" dirty="0" smtClean="0">
                <a:solidFill>
                  <a:srgbClr val="002060"/>
                </a:solidFill>
                <a:latin typeface="Comic Sans MS" pitchFamily="66" charset="0"/>
              </a:rPr>
              <a:t>$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515,44 </a:t>
            </a:r>
            <a:r>
              <a:rPr lang="ru-RU" i="1" dirty="0" err="1" smtClean="0">
                <a:solidFill>
                  <a:srgbClr val="002060"/>
                </a:solidFill>
                <a:latin typeface="Comic Sans MS" pitchFamily="66" charset="0"/>
              </a:rPr>
              <a:t>млрд</a:t>
            </a:r>
            <a:r>
              <a:rPr lang="en-US" i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 в мире: 1 – по сумме расходов, 11 – по доле в ВВП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>Расходы: на личный состав — 125,247 </a:t>
            </a:r>
            <a:r>
              <a:rPr lang="ru-RU" dirty="0" err="1" smtClean="0"/>
              <a:t>млрд</a:t>
            </a:r>
            <a:r>
              <a:rPr lang="ru-RU" dirty="0" smtClean="0"/>
              <a:t> долл., на повседневную деятельность — 179,788 </a:t>
            </a:r>
            <a:r>
              <a:rPr lang="ru-RU" dirty="0" err="1" smtClean="0"/>
              <a:t>млрд</a:t>
            </a:r>
            <a:r>
              <a:rPr lang="ru-RU" dirty="0" smtClean="0"/>
              <a:t> долл., на закупку вооружения, военной техники и материальных средств — 104,216 </a:t>
            </a:r>
            <a:r>
              <a:rPr lang="ru-RU" dirty="0" err="1" smtClean="0"/>
              <a:t>млрд</a:t>
            </a:r>
            <a:r>
              <a:rPr lang="ru-RU" dirty="0" smtClean="0"/>
              <a:t> долл., на научно-исследовательские и опытно-конструкторские работы — 79,616 </a:t>
            </a:r>
            <a:r>
              <a:rPr lang="ru-RU" dirty="0" err="1" smtClean="0"/>
              <a:t>млрд</a:t>
            </a:r>
            <a:r>
              <a:rPr lang="ru-RU" dirty="0" smtClean="0"/>
              <a:t> долл., на строительство военных объектов — 21,197 </a:t>
            </a:r>
            <a:r>
              <a:rPr lang="ru-RU" dirty="0" err="1" smtClean="0"/>
              <a:t>млрд</a:t>
            </a:r>
            <a:r>
              <a:rPr lang="ru-RU" dirty="0" smtClean="0"/>
              <a:t> долл., на обеспечение жильём — 3,203 </a:t>
            </a:r>
            <a:r>
              <a:rPr lang="ru-RU" dirty="0" err="1" smtClean="0"/>
              <a:t>млрд</a:t>
            </a:r>
            <a:r>
              <a:rPr lang="ru-RU" dirty="0" smtClean="0"/>
              <a:t> долл., резервные фонды — 2,173 </a:t>
            </a:r>
            <a:r>
              <a:rPr lang="ru-RU" dirty="0" err="1" smtClean="0"/>
              <a:t>млрд</a:t>
            </a:r>
            <a:r>
              <a:rPr lang="ru-RU" dirty="0" smtClean="0"/>
              <a:t> долл. (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2014 = $578.7 </a:t>
            </a:r>
            <a:r>
              <a:rPr lang="ru-RU" i="1" dirty="0" err="1" smtClean="0">
                <a:solidFill>
                  <a:srgbClr val="002060"/>
                </a:solidFill>
                <a:latin typeface="Comic Sans MS" pitchFamily="66" charset="0"/>
              </a:rPr>
              <a:t>млрд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 = 4,8% ВВП)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0609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Вооруженные силы США и России 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5939356"/>
              </p:ext>
            </p:extLst>
          </p:nvPr>
        </p:nvGraphicFramePr>
        <p:xfrm>
          <a:off x="323528" y="980728"/>
          <a:ext cx="8640961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792088"/>
                <a:gridCol w="864095"/>
                <a:gridCol w="2664297"/>
                <a:gridCol w="792088"/>
                <a:gridCol w="8640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ВС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 ВС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ВС (мир – 20,6 млн человек)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личный состав,  тыс.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$/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Рейтинг в своем регионе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Боевых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летательных аппаратов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5800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Мощь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сухопутных сил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gridSpan="3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Рейтинг общего качества ВС (от 0 до 9):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Мощь флота*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1,57:1**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качество ВС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Военные людские ресурсы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 и обучение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ВВП (мир -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$57.7 трлн)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Военный бюджет, млрд.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$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мобилизация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боевых бронемашин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34000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традиции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5805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</a:t>
            </a:r>
            <a:r>
              <a:rPr lang="ru-RU" dirty="0"/>
              <a:t> </a:t>
            </a:r>
            <a:r>
              <a:rPr lang="en-US" dirty="0" smtClean="0"/>
              <a:t> http://www.strategypage.com</a:t>
            </a:r>
            <a:r>
              <a:rPr lang="ru-RU" dirty="0" smtClean="0"/>
              <a:t>; *ЛС: 321 тыс. – 142 </a:t>
            </a:r>
            <a:r>
              <a:rPr lang="ru-RU" dirty="0" smtClean="0">
                <a:solidFill>
                  <a:prstClr val="black"/>
                </a:solidFill>
              </a:rPr>
              <a:t>тыс., корабли: 296 - 196</a:t>
            </a:r>
            <a:endParaRPr lang="ru-RU" dirty="0" smtClean="0"/>
          </a:p>
          <a:p>
            <a:r>
              <a:rPr lang="ru-RU" dirty="0" smtClean="0"/>
              <a:t>**</a:t>
            </a:r>
            <a:r>
              <a:rPr lang="en-US" dirty="0" smtClean="0"/>
              <a:t>http://flot.com/nowadays/structure/techreadiness.htm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342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США – Инновационный центр мира (1)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760640"/>
          </a:xfrm>
        </p:spPr>
        <p:txBody>
          <a:bodyPr>
            <a:noAutofit/>
          </a:bodyPr>
          <a:lstStyle/>
          <a:p>
            <a:r>
              <a:rPr lang="ru-RU" sz="2200" i="1" dirty="0" smtClean="0">
                <a:solidFill>
                  <a:srgbClr val="002060"/>
                </a:solidFill>
              </a:rPr>
              <a:t>Расходы США на научно-исследовательские и опытно-конструкторские разработки (НИОКР) в 2013 г. увеличились и достигли астрономической цифры – 423,7 млрд. </a:t>
            </a:r>
            <a:r>
              <a:rPr lang="en-US" sz="2200" dirty="0" smtClean="0"/>
              <a:t>$: </a:t>
            </a:r>
            <a:r>
              <a:rPr lang="ru-RU" sz="2200" dirty="0" smtClean="0"/>
              <a:t>28,3% мира, 40% стран ОЭСР, 2.77% ВВП – 2011 г.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США прочно удерживают лидирующие позиции в мире - </a:t>
            </a:r>
            <a:r>
              <a:rPr lang="ru-RU" sz="2200" dirty="0" smtClean="0"/>
              <a:t>около 36% мирового производства наукоемкой </a:t>
            </a:r>
            <a:r>
              <a:rPr lang="ru-RU" sz="2200" dirty="0" err="1" smtClean="0"/>
              <a:t>продукци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r>
              <a:rPr lang="ru-RU" sz="2200" dirty="0" smtClean="0"/>
              <a:t>1,5 млн. исследователей – 9,6 на 1000 занятых. США также собрали 5 млн. лучших специалистов со всего мира</a:t>
            </a:r>
          </a:p>
          <a:p>
            <a:r>
              <a:rPr lang="en-US" sz="2200" dirty="0" smtClean="0"/>
              <a:t> </a:t>
            </a:r>
            <a:r>
              <a:rPr lang="ru-RU" sz="2200" dirty="0" smtClean="0"/>
              <a:t>Доля высокотехнологичного экспорта в промышленном экспорте США около 33%. </a:t>
            </a:r>
          </a:p>
          <a:p>
            <a:r>
              <a:rPr lang="ru-RU" sz="2200" dirty="0" smtClean="0"/>
              <a:t>235 крупнейших исследовательских университетов, которые готовят научные кадры и осуществляют 80% всех исследований и разработок (Лига плюща -10 ведущих – МТИ, Стэнфорд, Гарвард…)</a:t>
            </a:r>
          </a:p>
          <a:p>
            <a:r>
              <a:rPr lang="ru-RU" sz="2200" dirty="0" smtClean="0"/>
              <a:t>В 2012 г. в ежегодном экономическом докладе президента Б. </a:t>
            </a:r>
            <a:r>
              <a:rPr lang="ru-RU" sz="2200" dirty="0" err="1" smtClean="0"/>
              <a:t>Обамы</a:t>
            </a:r>
            <a:r>
              <a:rPr lang="ru-RU" sz="2200" dirty="0" smtClean="0"/>
              <a:t> была поставлена цель вернуть США к 2020 г. первенство по доле граждан 25–34 лет, имеющих высшее образование</a:t>
            </a:r>
            <a:endParaRPr lang="ru-RU" sz="2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7809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США – Инновационный центр мира (2)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8191822" cy="51125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Количество патентов (2011) – 432,3 тыс. (РФ – 24,5 тыс.)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Первое место по обороту в сфере торговли лицензиями сохраняют США (28% мирового объёма</a:t>
            </a:r>
            <a:r>
              <a:rPr lang="ru-RU" dirty="0" smtClean="0"/>
              <a:t>), доля сократилась с 1960 г. (38,6%). За последние 14 лет (1998‑2011 гг.) </a:t>
            </a:r>
            <a:r>
              <a:rPr lang="ru-RU" i="1" dirty="0" smtClean="0">
                <a:solidFill>
                  <a:srgbClr val="002060"/>
                </a:solidFill>
              </a:rPr>
              <a:t>поступления корпорациям США за проданные лицензии возросли в 3,3 раза и в 2011 г. достигли 73 млрд.</a:t>
            </a:r>
            <a:r>
              <a:rPr lang="en-US" i="1" dirty="0" smtClean="0">
                <a:solidFill>
                  <a:srgbClr val="002060"/>
                </a:solidFill>
              </a:rPr>
              <a:t> $</a:t>
            </a:r>
            <a:endParaRPr lang="ru-RU" dirty="0" smtClean="0"/>
          </a:p>
          <a:p>
            <a:r>
              <a:rPr lang="ru-RU" dirty="0" smtClean="0"/>
              <a:t>HP</a:t>
            </a:r>
            <a:r>
              <a:rPr lang="ru-RU" dirty="0"/>
              <a:t>, </a:t>
            </a:r>
            <a:r>
              <a:rPr lang="ru-RU" dirty="0" err="1"/>
              <a:t>Dell</a:t>
            </a:r>
            <a:r>
              <a:rPr lang="ru-RU" dirty="0"/>
              <a:t> и </a:t>
            </a:r>
            <a:r>
              <a:rPr lang="ru-RU" dirty="0" err="1"/>
              <a:t>Apple</a:t>
            </a:r>
            <a:r>
              <a:rPr lang="ru-RU" dirty="0"/>
              <a:t>, составили 61% американских </a:t>
            </a:r>
            <a:r>
              <a:rPr lang="ru-RU" dirty="0" smtClean="0"/>
              <a:t>и </a:t>
            </a:r>
            <a:r>
              <a:rPr lang="ru-RU" dirty="0"/>
              <a:t>32% мировых </a:t>
            </a:r>
            <a:r>
              <a:rPr lang="ru-RU" dirty="0" smtClean="0"/>
              <a:t>поставок ПК в 2013 году , сосредоточены на наиболее дорогих рынках – США контролируют </a:t>
            </a:r>
            <a:r>
              <a:rPr lang="ru-RU" dirty="0"/>
              <a:t>65</a:t>
            </a:r>
            <a:r>
              <a:rPr lang="ru-RU" dirty="0" smtClean="0"/>
              <a:t>% его доходов: </a:t>
            </a:r>
            <a:r>
              <a:rPr lang="ru-RU" dirty="0" err="1" smtClean="0"/>
              <a:t>Apple</a:t>
            </a:r>
            <a:r>
              <a:rPr lang="ru-RU" dirty="0" smtClean="0"/>
              <a:t> является </a:t>
            </a:r>
            <a:r>
              <a:rPr lang="ru-RU" dirty="0"/>
              <a:t>самым прибыльным производителем ПК в </a:t>
            </a:r>
            <a:r>
              <a:rPr lang="ru-RU" dirty="0" smtClean="0"/>
              <a:t>мире - 45</a:t>
            </a:r>
            <a:r>
              <a:rPr lang="ru-RU" dirty="0"/>
              <a:t>% мировых доходов ПК </a:t>
            </a:r>
            <a:r>
              <a:rPr lang="ru-RU" dirty="0" smtClean="0"/>
              <a:t>в </a:t>
            </a:r>
            <a:r>
              <a:rPr lang="ru-RU" dirty="0"/>
              <a:t>2012 </a:t>
            </a:r>
            <a:r>
              <a:rPr lang="ru-RU" dirty="0" smtClean="0"/>
              <a:t>году, </a:t>
            </a:r>
            <a:r>
              <a:rPr lang="ru-RU" dirty="0" err="1"/>
              <a:t>Dell</a:t>
            </a:r>
            <a:r>
              <a:rPr lang="ru-RU" dirty="0"/>
              <a:t> и HP добавил еще 20</a:t>
            </a:r>
            <a:r>
              <a:rPr lang="ru-RU" dirty="0" smtClean="0"/>
              <a:t>% </a:t>
            </a:r>
          </a:p>
          <a:p>
            <a:r>
              <a:rPr lang="ru-RU" dirty="0" smtClean="0"/>
              <a:t>Количество Нобелевских премий за 1901–2013 гг. – 350 (РФ -27)</a:t>
            </a:r>
          </a:p>
          <a:p>
            <a:r>
              <a:rPr lang="ru-RU" dirty="0" smtClean="0"/>
              <a:t>Рейтинг «Глобального инновационного индекса» (</a:t>
            </a:r>
            <a:r>
              <a:rPr lang="ru-RU" i="1" dirty="0" smtClean="0"/>
              <a:t>GII</a:t>
            </a:r>
            <a:r>
              <a:rPr lang="ru-RU" dirty="0" smtClean="0"/>
              <a:t>) 2012 – 10; 2013 – 5; 2014 – 6 (РФ 2014 – 49)</a:t>
            </a:r>
          </a:p>
          <a:p>
            <a:r>
              <a:rPr lang="ru-RU" dirty="0" smtClean="0"/>
              <a:t>Глобальный мониторинг 35 000 инновационных компаний, рейтинги инноваций, компаний и стран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920284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США – Инновационный центр мира (3)</a:t>
            </a:r>
            <a:endParaRPr lang="ru-RU" sz="36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C:\Users\VVOROZ~1\AppData\Local\Temp\FineReader10\media\image3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4" y="1124745"/>
            <a:ext cx="3763328" cy="41027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5380672"/>
            <a:ext cx="3962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-  Степени в науке и инженерии США, </a:t>
            </a:r>
            <a:r>
              <a:rPr lang="ru-RU" dirty="0" smtClean="0"/>
              <a:t>присужденные по </a:t>
            </a:r>
            <a:r>
              <a:rPr lang="ru-RU" dirty="0"/>
              <a:t>годам, 2000-2010 </a:t>
            </a:r>
            <a:endParaRPr lang="ru-RU" dirty="0" smtClean="0"/>
          </a:p>
          <a:p>
            <a:r>
              <a:rPr lang="ru-RU" dirty="0" smtClean="0"/>
              <a:t>Источник</a:t>
            </a:r>
            <a:r>
              <a:rPr lang="ru-RU" dirty="0"/>
              <a:t>: </a:t>
            </a:r>
            <a:r>
              <a:rPr lang="en-US" dirty="0"/>
              <a:t>National Science </a:t>
            </a:r>
            <a:r>
              <a:rPr lang="en-US" dirty="0" smtClean="0"/>
              <a:t>Foundation</a:t>
            </a:r>
            <a:endParaRPr lang="ru-RU" dirty="0"/>
          </a:p>
        </p:txBody>
      </p:sp>
      <p:pic>
        <p:nvPicPr>
          <p:cNvPr id="1028" name="Picture 4" descr="imag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805328" cy="41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5373216"/>
            <a:ext cx="4109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Рисунок - Степени в США в </a:t>
            </a:r>
            <a:r>
              <a:rPr lang="ru-RU" dirty="0" smtClean="0"/>
              <a:t>области</a:t>
            </a:r>
            <a:endParaRPr lang="en-US" dirty="0" smtClean="0"/>
          </a:p>
          <a:p>
            <a:r>
              <a:rPr lang="ru-RU" dirty="0" smtClean="0"/>
              <a:t>компьютерных  </a:t>
            </a:r>
            <a:r>
              <a:rPr lang="ru-RU" dirty="0"/>
              <a:t>наук, </a:t>
            </a:r>
            <a:r>
              <a:rPr lang="ru-RU" dirty="0" smtClean="0"/>
              <a:t>аэрокосмической </a:t>
            </a:r>
            <a:endParaRPr lang="en-US" dirty="0" smtClean="0"/>
          </a:p>
          <a:p>
            <a:r>
              <a:rPr lang="ru-RU" dirty="0" smtClean="0"/>
              <a:t>сфере и </a:t>
            </a:r>
            <a:r>
              <a:rPr lang="ru-RU" dirty="0"/>
              <a:t>машиноведения 2000-2010 </a:t>
            </a:r>
            <a:endParaRPr lang="ru-RU" dirty="0" smtClean="0"/>
          </a:p>
          <a:p>
            <a:r>
              <a:rPr lang="ru-RU" dirty="0" smtClean="0"/>
              <a:t>Источник</a:t>
            </a:r>
            <a:r>
              <a:rPr lang="ru-RU" dirty="0"/>
              <a:t>: </a:t>
            </a:r>
            <a:r>
              <a:rPr lang="en-US" dirty="0"/>
              <a:t>National Science Foundation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1264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Формирование системы глобального управления (1)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Однополярный мир – США:</a:t>
            </a:r>
          </a:p>
          <a:p>
            <a:pPr lvl="1"/>
            <a:r>
              <a:rPr lang="ru-RU" dirty="0"/>
              <a:t>Среда стратегического </a:t>
            </a:r>
            <a:r>
              <a:rPr lang="ru-RU" dirty="0" smtClean="0"/>
              <a:t>управления </a:t>
            </a:r>
            <a:r>
              <a:rPr lang="en-US" dirty="0" smtClean="0"/>
              <a:t>(RAND)</a:t>
            </a:r>
            <a:endParaRPr lang="ru-RU" dirty="0"/>
          </a:p>
          <a:p>
            <a:pPr lvl="1"/>
            <a:r>
              <a:rPr lang="ru-RU" dirty="0" smtClean="0"/>
              <a:t>50 лет на пути инновационного развития </a:t>
            </a:r>
            <a:r>
              <a:rPr lang="en-US" dirty="0" smtClean="0"/>
              <a:t>(DARPA, NASA)</a:t>
            </a:r>
            <a:endParaRPr lang="ru-RU" dirty="0" smtClean="0"/>
          </a:p>
          <a:p>
            <a:pPr lvl="1"/>
            <a:r>
              <a:rPr lang="ru-RU" dirty="0" smtClean="0"/>
              <a:t>Суперкомпьютеры и потоковая </a:t>
            </a:r>
            <a:r>
              <a:rPr lang="ru-RU" dirty="0"/>
              <a:t>обработка данных</a:t>
            </a:r>
            <a:endParaRPr lang="ru-RU" dirty="0" smtClean="0"/>
          </a:p>
          <a:p>
            <a:pPr lvl="1"/>
            <a:r>
              <a:rPr lang="ru-RU" dirty="0" smtClean="0"/>
              <a:t>Глобальный информационный мониторинг</a:t>
            </a:r>
          </a:p>
          <a:p>
            <a:pPr lvl="1"/>
            <a:r>
              <a:rPr lang="ru-RU" dirty="0" smtClean="0"/>
              <a:t>Прогностика как направление деятельности</a:t>
            </a:r>
          </a:p>
          <a:p>
            <a:pPr lvl="1"/>
            <a:r>
              <a:rPr lang="ru-RU" dirty="0" err="1" smtClean="0"/>
              <a:t>Миростроительство</a:t>
            </a:r>
            <a:endParaRPr lang="ru-RU" dirty="0" smtClean="0"/>
          </a:p>
          <a:p>
            <a:pPr lvl="1"/>
            <a:r>
              <a:rPr lang="ru-RU" dirty="0" smtClean="0"/>
              <a:t>Умная сила (жесткая и мягкая)</a:t>
            </a:r>
          </a:p>
          <a:p>
            <a:pPr lvl="1"/>
            <a:r>
              <a:rPr lang="ru-RU" dirty="0" smtClean="0"/>
              <a:t>6 и 7 поколения войн: вывоз прибыли и работа с </a:t>
            </a:r>
            <a:r>
              <a:rPr lang="en-US" dirty="0" smtClean="0"/>
              <a:t>c</a:t>
            </a:r>
            <a:r>
              <a:rPr lang="ru-RU" dirty="0" smtClean="0"/>
              <a:t>судьбами</a:t>
            </a:r>
            <a:r>
              <a:rPr lang="en-US" dirty="0" smtClean="0"/>
              <a:t> </a:t>
            </a:r>
            <a:r>
              <a:rPr lang="ru-RU" dirty="0" smtClean="0"/>
              <a:t>персоналий</a:t>
            </a:r>
          </a:p>
          <a:p>
            <a:pPr lvl="1"/>
            <a:r>
              <a:rPr lang="ru-RU" dirty="0" smtClean="0"/>
              <a:t>Прямая военная поддержка инвестиций</a:t>
            </a:r>
          </a:p>
          <a:p>
            <a:pPr lvl="1"/>
            <a:r>
              <a:rPr lang="ru-RU" dirty="0" smtClean="0"/>
              <a:t>Переход от управляемого к перманентному хаосу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410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Ядро глобальной экономики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200" i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Ядро мирохозяйственной системы - 2 тыс. ТНК</a:t>
            </a:r>
            <a:r>
              <a:rPr lang="ru-RU" sz="6200" i="1" dirty="0" smtClean="0">
                <a:latin typeface="Comic Sans MS" panose="030F0702030302020204" pitchFamily="66" charset="0"/>
              </a:rPr>
              <a:t>,              </a:t>
            </a:r>
            <a:r>
              <a:rPr lang="ru-RU" sz="6200" dirty="0" smtClean="0"/>
              <a:t>список сформирован </a:t>
            </a:r>
            <a:r>
              <a:rPr lang="en-US" sz="6200" dirty="0" smtClean="0"/>
              <a:t>Forbes</a:t>
            </a:r>
            <a:r>
              <a:rPr lang="ru-RU" sz="6200" dirty="0" smtClean="0"/>
              <a:t> из 3400 компаний, превысивших в 2013 г. хотя бы один из показателей: продажи - $ 3890 млн, прибыль $ 232, 2 млн., активы - $ 7850 млн. и рыночная стоимость $ 4250 млн.</a:t>
            </a:r>
          </a:p>
          <a:p>
            <a:pPr algn="just"/>
            <a:r>
              <a:rPr lang="ru-RU" sz="6200" dirty="0" smtClean="0"/>
              <a:t>Крупнейшие </a:t>
            </a:r>
            <a:r>
              <a:rPr lang="ru-RU" sz="6200" i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100 глобальных корпораций контролируют около 10% общего количества зарубежных активов, 11% числа занятых и 16% от совокупного объема продаж всех ТНК</a:t>
            </a:r>
            <a:r>
              <a:rPr lang="ru-RU" sz="6200" dirty="0" smtClean="0">
                <a:solidFill>
                  <a:srgbClr val="0033CC"/>
                </a:solidFill>
              </a:rPr>
              <a:t>. </a:t>
            </a:r>
            <a:r>
              <a:rPr lang="ru-RU" sz="6200" dirty="0" smtClean="0"/>
              <a:t>На зарубежную сеть данных компаний приходится примерно 4% МВВП. </a:t>
            </a:r>
          </a:p>
          <a:p>
            <a:pPr algn="just"/>
            <a:r>
              <a:rPr lang="ru-RU" sz="6200" dirty="0" smtClean="0"/>
              <a:t>Важнейшим аспектом экономической глобализации является динамичный  рост </a:t>
            </a:r>
            <a:r>
              <a:rPr lang="ru-RU" sz="6200" i="1" dirty="0" smtClean="0">
                <a:latin typeface="Comic Sans MS" panose="030F0702030302020204" pitchFamily="66" charset="0"/>
              </a:rPr>
              <a:t>прямых иностранных инвестиций </a:t>
            </a:r>
            <a:r>
              <a:rPr lang="ru-RU" sz="6200" dirty="0" smtClean="0"/>
              <a:t>(ПИИ). С помощью ПИИ ТНК реализуют перемещение производств из одних стран и регионов в другие, осуществляют поглощения необходимых активов. </a:t>
            </a:r>
            <a:r>
              <a:rPr lang="ru-RU" sz="6200" i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Общий объем накопленных прямых иностранных инвестиций по итогам  2007 г. составил 15,211 трлн. долл. и почти сравнялся с объемом мирового экспорта товаров и </a:t>
            </a:r>
            <a:r>
              <a:rPr lang="ru-RU" sz="6200" i="1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нефакторных</a:t>
            </a:r>
            <a:r>
              <a:rPr lang="ru-RU" sz="6200" i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услуг - 17,138 трлн. долл</a:t>
            </a:r>
            <a:r>
              <a:rPr lang="ru-RU" sz="6200" dirty="0" smtClean="0">
                <a:solidFill>
                  <a:srgbClr val="0033CC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3800" dirty="0" smtClean="0"/>
              <a:t>_____________________</a:t>
            </a:r>
          </a:p>
          <a:p>
            <a:pPr marL="0" indent="0">
              <a:buNone/>
            </a:pPr>
            <a:r>
              <a:rPr lang="ru-RU" sz="3800" u="sng" dirty="0" smtClean="0">
                <a:hlinkClick r:id="rId3"/>
              </a:rPr>
              <a:t>http://www.forbes.com/sites/scottdecarlo/2013/04/17/global-2000-methodology-how-we-crunch-the-numbers/</a:t>
            </a:r>
            <a:endParaRPr lang="ru-RU" sz="3800" dirty="0" smtClean="0"/>
          </a:p>
          <a:p>
            <a:pPr marL="0" indent="0">
              <a:buNone/>
            </a:pPr>
            <a:r>
              <a:rPr lang="en-US" sz="3800" dirty="0" smtClean="0"/>
              <a:t>World Investment Report 2009: UN Transnational Corporations, Agricultural Production and Development / UNCTAD 2009.- New York, Geneva, 2009.  P.xxi</a:t>
            </a:r>
            <a:endParaRPr lang="ru-RU" sz="3800" dirty="0" smtClean="0"/>
          </a:p>
          <a:p>
            <a:pPr marL="0" indent="0">
              <a:buNone/>
            </a:pPr>
            <a:r>
              <a:rPr lang="en-US" sz="3800" dirty="0" smtClean="0"/>
              <a:t>World Investment Report 2008:Transnational Corporations and the Infrastructure Challenge/ UNCTAD, UN.- New York, Geneva, 2008. P.10.</a:t>
            </a:r>
            <a:endParaRPr lang="ru-RU" sz="3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27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Формирование системы глобального управления (2)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113" y="1390912"/>
            <a:ext cx="8640960" cy="8249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 smtClean="0">
                <a:latin typeface="Comic Sans MS" panose="030F0702030302020204" pitchFamily="66" charset="0"/>
              </a:rPr>
              <a:t>ЕС: Всемирный экономический форум в Давосе </a:t>
            </a:r>
            <a:r>
              <a:rPr lang="en-US" sz="1800" i="1" dirty="0" smtClean="0">
                <a:latin typeface="Comic Sans MS" panose="030F0702030302020204" pitchFamily="66" charset="0"/>
              </a:rPr>
              <a:t>WEF</a:t>
            </a:r>
            <a:r>
              <a:rPr lang="ru-RU" sz="1800" i="1" dirty="0" smtClean="0">
                <a:latin typeface="Comic Sans MS" panose="030F0702030302020204" pitchFamily="66" charset="0"/>
              </a:rPr>
              <a:t>: 400  исследователей</a:t>
            </a:r>
          </a:p>
          <a:p>
            <a:pPr>
              <a:buNone/>
            </a:pPr>
            <a:r>
              <a:rPr lang="en-US" sz="1800" i="1" dirty="0" err="1" smtClean="0">
                <a:latin typeface="Comic Sans MS" panose="030F0702030302020204" pitchFamily="66" charset="0"/>
              </a:rPr>
              <a:t>FuturICT</a:t>
            </a:r>
            <a:r>
              <a:rPr lang="ru-RU" sz="1800" i="1" dirty="0" smtClean="0">
                <a:latin typeface="Comic Sans MS" panose="030F0702030302020204" pitchFamily="66" charset="0"/>
              </a:rPr>
              <a:t> (1 </a:t>
            </a:r>
            <a:r>
              <a:rPr lang="ru-RU" sz="1800" i="1" dirty="0" err="1" smtClean="0">
                <a:latin typeface="Comic Sans MS" panose="030F0702030302020204" pitchFamily="66" charset="0"/>
              </a:rPr>
              <a:t>млрд</a:t>
            </a:r>
            <a:r>
              <a:rPr lang="ru-RU" sz="1800" i="1" dirty="0" smtClean="0">
                <a:latin typeface="Comic Sans MS" panose="030F0702030302020204" pitchFamily="66" charset="0"/>
              </a:rPr>
              <a:t> евро)</a:t>
            </a:r>
            <a:r>
              <a:rPr lang="en-US" sz="1800" i="1" dirty="0" smtClean="0">
                <a:latin typeface="Comic Sans MS" panose="030F0702030302020204" pitchFamily="66" charset="0"/>
              </a:rPr>
              <a:t>, </a:t>
            </a:r>
            <a:r>
              <a:rPr lang="ru-RU" sz="1800" i="1" dirty="0" smtClean="0">
                <a:latin typeface="Comic Sans MS" panose="030F0702030302020204" pitchFamily="66" charset="0"/>
              </a:rPr>
              <a:t>модель мозга (1 </a:t>
            </a:r>
            <a:r>
              <a:rPr lang="ru-RU" sz="1800" i="1" dirty="0" err="1" smtClean="0">
                <a:latin typeface="Comic Sans MS" panose="030F0702030302020204" pitchFamily="66" charset="0"/>
              </a:rPr>
              <a:t>млрд</a:t>
            </a:r>
            <a:r>
              <a:rPr lang="ru-RU" sz="1800" i="1" dirty="0" smtClean="0">
                <a:latin typeface="Comic Sans MS" panose="030F0702030302020204" pitchFamily="66" charset="0"/>
              </a:rPr>
              <a:t> евро), </a:t>
            </a:r>
            <a:r>
              <a:rPr lang="en-US" sz="1800" i="1" dirty="0" err="1" smtClean="0">
                <a:latin typeface="Comic Sans MS" panose="030F0702030302020204" pitchFamily="66" charset="0"/>
              </a:rPr>
              <a:t>SmartGrid</a:t>
            </a:r>
            <a:r>
              <a:rPr lang="en-US" sz="1800" i="1" dirty="0" smtClean="0">
                <a:latin typeface="Comic Sans MS" panose="030F0702030302020204" pitchFamily="66" charset="0"/>
              </a:rPr>
              <a:t> – </a:t>
            </a:r>
            <a:r>
              <a:rPr lang="en-US" sz="1800" i="1" dirty="0" err="1" smtClean="0">
                <a:latin typeface="Comic Sans MS" panose="030F0702030302020204" pitchFamily="66" charset="0"/>
              </a:rPr>
              <a:t>SmartCity</a:t>
            </a:r>
            <a:r>
              <a:rPr lang="ru-RU" sz="1800" i="1" dirty="0" smtClean="0">
                <a:latin typeface="Comic Sans MS" panose="030F0702030302020204" pitchFamily="66" charset="0"/>
              </a:rPr>
              <a:t> </a:t>
            </a:r>
            <a:endParaRPr lang="ru-RU" sz="1800" i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http://fict.zoocha.com/sites/default/files/uploads/pages/knowledge-p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660" y="2777415"/>
            <a:ext cx="3505244" cy="257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3785" y="2777415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Социальные Науки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ИКТ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Междисциплинарная физика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Социально Интерактивные ИКТ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Вычислительные Социальные Науки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Эластичные технико-социальные архитектуры систем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Платформы научных наблюдений и участия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Науки о Сложности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5791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Формирование системы глобального управления (3)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869160"/>
            <a:ext cx="5112568" cy="17281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/>
              <a:t>Результаты: </a:t>
            </a:r>
          </a:p>
          <a:p>
            <a:pPr>
              <a:buNone/>
            </a:pPr>
            <a:r>
              <a:rPr lang="ru-RU" sz="6400" dirty="0" smtClean="0"/>
              <a:t>Научные: способность понимать нашу глобальную </a:t>
            </a:r>
          </a:p>
          <a:p>
            <a:pPr>
              <a:buNone/>
            </a:pPr>
            <a:r>
              <a:rPr lang="ru-RU" sz="6400" dirty="0" err="1" smtClean="0"/>
              <a:t>социо-техно-экономическую</a:t>
            </a:r>
            <a:r>
              <a:rPr lang="ru-RU" sz="6400" dirty="0" smtClean="0"/>
              <a:t> систему</a:t>
            </a:r>
          </a:p>
          <a:p>
            <a:pPr>
              <a:buNone/>
            </a:pPr>
            <a:r>
              <a:rPr lang="ru-RU" sz="6400" dirty="0" smtClean="0"/>
              <a:t>Социальные : более жизнеспособное и устойчивое глобальное общества</a:t>
            </a:r>
          </a:p>
          <a:p>
            <a:pPr>
              <a:buNone/>
            </a:pPr>
            <a:r>
              <a:rPr lang="ru-RU" sz="6400" dirty="0" smtClean="0"/>
              <a:t>Технологические : более надежные, более устойчивые социально-инспирированные ИКТ,  способствующие широкому участию и созданию стоимости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ictcl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30432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5364088" y="1188720"/>
          <a:ext cx="3600400" cy="539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728192"/>
              </a:tblGrid>
              <a:tr h="3556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Австрия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Литва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4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Бельгия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Люксембург</a:t>
                      </a:r>
                      <a:endParaRPr lang="ru-RU" sz="1400" dirty="0"/>
                    </a:p>
                  </a:txBody>
                  <a:tcPr/>
                </a:tc>
              </a:tr>
              <a:tr h="3534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Болгария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Нидерланды</a:t>
                      </a:r>
                      <a:endParaRPr lang="ru-RU" sz="1400" dirty="0"/>
                    </a:p>
                  </a:txBody>
                  <a:tcPr/>
                </a:tc>
              </a:tr>
              <a:tr h="3534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Великобритания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Польша</a:t>
                      </a:r>
                      <a:endParaRPr lang="ru-RU" sz="1400" dirty="0"/>
                    </a:p>
                  </a:txBody>
                  <a:tcPr/>
                </a:tc>
              </a:tr>
              <a:tr h="3534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Венгрия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Португалия</a:t>
                      </a:r>
                      <a:endParaRPr lang="ru-RU" sz="1400" dirty="0"/>
                    </a:p>
                  </a:txBody>
                  <a:tcPr/>
                </a:tc>
              </a:tr>
              <a:tr h="3534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Румыния</a:t>
                      </a:r>
                      <a:endParaRPr lang="ru-RU" sz="1400" dirty="0"/>
                    </a:p>
                  </a:txBody>
                  <a:tcPr/>
                </a:tc>
              </a:tr>
              <a:tr h="4774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Северный концентратор</a:t>
                      </a:r>
                      <a:endParaRPr lang="ru-RU" sz="1400" dirty="0"/>
                    </a:p>
                  </a:txBody>
                  <a:tcPr/>
                </a:tc>
              </a:tr>
              <a:tr h="3534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Израиль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Турция</a:t>
                      </a:r>
                      <a:endParaRPr lang="ru-RU" sz="1400" dirty="0"/>
                    </a:p>
                  </a:txBody>
                  <a:tcPr/>
                </a:tc>
              </a:tr>
              <a:tr h="3534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Ирландия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Франция</a:t>
                      </a:r>
                      <a:endParaRPr lang="ru-RU" sz="1400" dirty="0"/>
                    </a:p>
                  </a:txBody>
                  <a:tcPr/>
                </a:tc>
              </a:tr>
              <a:tr h="3534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Хорватия</a:t>
                      </a:r>
                      <a:endParaRPr lang="ru-RU" sz="1400" dirty="0"/>
                    </a:p>
                  </a:txBody>
                  <a:tcPr/>
                </a:tc>
              </a:tr>
              <a:tr h="618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Латинская Америка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Чешская республика</a:t>
                      </a:r>
                      <a:endParaRPr lang="ru-RU" sz="1400" dirty="0"/>
                    </a:p>
                  </a:txBody>
                  <a:tcPr/>
                </a:tc>
              </a:tr>
              <a:tr h="353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Италия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Швейцария</a:t>
                      </a:r>
                      <a:endParaRPr lang="ru-RU" sz="1400" dirty="0"/>
                    </a:p>
                  </a:txBody>
                  <a:tcPr/>
                </a:tc>
              </a:tr>
              <a:tr h="3534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Китай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Япония</a:t>
                      </a:r>
                      <a:endParaRPr lang="ru-RU" sz="1400" dirty="0"/>
                    </a:p>
                  </a:txBody>
                  <a:tcPr/>
                </a:tc>
              </a:tr>
              <a:tr h="353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Латвия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  <a:latin typeface="Comic Sans MS" pitchFamily="66" charset="0"/>
              </a:rPr>
              <a:t>Миростроительство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Программирование поведение населения стран и наций в 1999 году Конгрессом США было признано </a:t>
            </a:r>
            <a:r>
              <a:rPr lang="ru-RU" dirty="0" smtClean="0"/>
              <a:t>новым наиболее эффективным оружием.</a:t>
            </a:r>
          </a:p>
          <a:p>
            <a:r>
              <a:rPr lang="ru-RU" dirty="0" smtClean="0"/>
              <a:t>Управление конфликтами развивается в инструмент «цветных революций», эффективность которого мы видим в арабском мире, на Украине. </a:t>
            </a:r>
          </a:p>
          <a:p>
            <a:r>
              <a:rPr lang="ru-RU" dirty="0" smtClean="0"/>
              <a:t>Сегодня для </a:t>
            </a:r>
            <a:r>
              <a:rPr lang="ru-RU" dirty="0" err="1" smtClean="0"/>
              <a:t>миростроительства</a:t>
            </a:r>
            <a:r>
              <a:rPr lang="ru-RU" dirty="0" smtClean="0"/>
              <a:t> используется инженерия операционных систем</a:t>
            </a:r>
          </a:p>
          <a:p>
            <a:r>
              <a:rPr lang="ru-RU" dirty="0" smtClean="0"/>
              <a:t>6 и 7 флот, 700 военных баз обеспечивают присутствие США и влияние в любой точке мира</a:t>
            </a:r>
          </a:p>
          <a:p>
            <a:r>
              <a:rPr lang="ru-RU" dirty="0" smtClean="0"/>
              <a:t>Рассматриваются технологии глобального молниеносного удара</a:t>
            </a:r>
            <a:r>
              <a:rPr lang="en-US" dirty="0" smtClean="0"/>
              <a:t>. </a:t>
            </a:r>
            <a:r>
              <a:rPr lang="ru-RU" dirty="0" smtClean="0"/>
              <a:t>Одно их проектирование меняет мир – он перестает быть безопасным. Становятся необходимыми ответные действия – возникает гонка вооружений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Место России в мире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1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463869438"/>
              </p:ext>
            </p:extLst>
          </p:nvPr>
        </p:nvGraphicFramePr>
        <p:xfrm>
          <a:off x="582302" y="1196752"/>
          <a:ext cx="2310146" cy="257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813376182"/>
              </p:ext>
            </p:extLst>
          </p:nvPr>
        </p:nvGraphicFramePr>
        <p:xfrm>
          <a:off x="3154069" y="1196752"/>
          <a:ext cx="2571769" cy="261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998013500"/>
              </p:ext>
            </p:extLst>
          </p:nvPr>
        </p:nvGraphicFramePr>
        <p:xfrm>
          <a:off x="5940152" y="1196752"/>
          <a:ext cx="2500330" cy="261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5566346"/>
            <a:ext cx="4752528" cy="10538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 smtClean="0"/>
              <a:t>В 2010 г. доля природной ренты в ВВП России составила 19,9% против 4% в среднем по миру и 1,4% по странам с высокими доходами.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0239997"/>
              </p:ext>
            </p:extLst>
          </p:nvPr>
        </p:nvGraphicFramePr>
        <p:xfrm>
          <a:off x="827584" y="3789040"/>
          <a:ext cx="3744416" cy="16390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57940"/>
                <a:gridCol w="686476"/>
              </a:tblGrid>
              <a:tr h="279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</a:rPr>
                        <a:t>Численность </a:t>
                      </a:r>
                      <a:r>
                        <a:rPr lang="ru-RU" sz="1600" b="0" dirty="0">
                          <a:latin typeface="+mj-lt"/>
                        </a:rPr>
                        <a:t>исследователей</a:t>
                      </a:r>
                      <a:endParaRPr lang="ru-RU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</a:rPr>
                        <a:t>5%</a:t>
                      </a:r>
                      <a:endParaRPr lang="ru-RU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</a:rPr>
                        <a:t>Заявки </a:t>
                      </a:r>
                      <a:r>
                        <a:rPr lang="ru-RU" sz="1600" b="0" dirty="0">
                          <a:latin typeface="+mj-lt"/>
                        </a:rPr>
                        <a:t>на патенты от резидентов</a:t>
                      </a:r>
                      <a:endParaRPr lang="ru-RU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</a:rPr>
                        <a:t>2,7%</a:t>
                      </a:r>
                      <a:endParaRPr lang="ru-RU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</a:rPr>
                        <a:t>Доля </a:t>
                      </a:r>
                      <a:r>
                        <a:rPr lang="ru-RU" sz="1600" b="0" dirty="0">
                          <a:latin typeface="+mj-lt"/>
                        </a:rPr>
                        <a:t>затрат на НИОКР в ВВП</a:t>
                      </a:r>
                      <a:endParaRPr lang="ru-RU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</a:rPr>
                        <a:t>1,4%</a:t>
                      </a:r>
                      <a:endParaRPr lang="ru-RU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</a:rPr>
                        <a:t>Роялти </a:t>
                      </a:r>
                      <a:r>
                        <a:rPr lang="ru-RU" sz="1600" b="0" dirty="0">
                          <a:latin typeface="+mj-lt"/>
                        </a:rPr>
                        <a:t>и доходы от лицензий</a:t>
                      </a:r>
                      <a:endParaRPr lang="ru-RU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</a:rPr>
                        <a:t>0,3%</a:t>
                      </a:r>
                      <a:endParaRPr lang="ru-RU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3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</a:rPr>
                        <a:t>Доля </a:t>
                      </a:r>
                      <a:r>
                        <a:rPr lang="ru-RU" sz="1600" b="0" dirty="0">
                          <a:latin typeface="+mj-lt"/>
                        </a:rPr>
                        <a:t>в мировом высокотехнологичном экспорте</a:t>
                      </a:r>
                      <a:endParaRPr lang="ru-RU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</a:rPr>
                        <a:t>0,3%</a:t>
                      </a:r>
                      <a:endParaRPr lang="ru-RU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7620" y="3789040"/>
            <a:ext cx="317384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76056" y="6188197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Темпы роста российской и мировой экономики, %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1784" y="764704"/>
            <a:ext cx="8349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Яковец</a:t>
            </a:r>
            <a:r>
              <a:rPr lang="ru-RU" sz="1400" dirty="0" smtClean="0"/>
              <a:t> </a:t>
            </a:r>
            <a:r>
              <a:rPr lang="ru-RU" sz="1400" dirty="0"/>
              <a:t>Ю.В. Сопоставительный анализ факторов научно-технологического развития России и других стран в контексте цивилизационных </a:t>
            </a:r>
            <a:r>
              <a:rPr lang="ru-RU" sz="1400" dirty="0" smtClean="0"/>
              <a:t>циклов, Презентация. М.:МИСК,2013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711655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42852"/>
            <a:ext cx="8229600" cy="100013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Представления о России в ряде стран мира как о союзнике или противнике</a:t>
            </a:r>
            <a:endParaRPr lang="ru-RU" sz="4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2" name="Picture 2" descr="http://viperson.ru/data/201410/6753212.jpg"/>
          <p:cNvPicPr>
            <a:picLocks noChangeAspect="1" noChangeArrowheads="1"/>
          </p:cNvPicPr>
          <p:nvPr/>
        </p:nvPicPr>
        <p:blipFill>
          <a:blip r:embed="rId2" cstate="print"/>
          <a:srcRect t="5555"/>
          <a:stretch>
            <a:fillRect/>
          </a:stretch>
        </p:blipFill>
        <p:spPr bwMode="auto">
          <a:xfrm>
            <a:off x="467544" y="1124744"/>
            <a:ext cx="8194841" cy="4897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609329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 "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Левада-центра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1600 россиян в 2014 году / http://mapinmap.ru/archives/2664 –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работы А.И. Подберезкина Системность анализа и прогноза сценариев развития ВПО</a:t>
            </a:r>
          </a:p>
        </p:txBody>
      </p:sp>
    </p:spTree>
    <p:extLst>
      <p:ext uri="{BB962C8B-B14F-4D97-AF65-F5344CB8AC3E}">
        <p14:creationId xmlns="" xmlns:p14="http://schemas.microsoft.com/office/powerpoint/2010/main" val="329749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42852"/>
            <a:ext cx="8229600" cy="10001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Интенсивность контактов на высшем уровне  </a:t>
            </a:r>
            <a:endParaRPr lang="ru-RU" sz="4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2" descr="http://viperson.ru/data/201410/6753211.jpg"/>
          <p:cNvPicPr>
            <a:picLocks noChangeAspect="1" noChangeArrowheads="1"/>
          </p:cNvPicPr>
          <p:nvPr/>
        </p:nvPicPr>
        <p:blipFill>
          <a:blip r:embed="rId2" cstate="print"/>
          <a:srcRect t="6249"/>
          <a:stretch>
            <a:fillRect/>
          </a:stretch>
        </p:blipFill>
        <p:spPr bwMode="auto">
          <a:xfrm>
            <a:off x="251520" y="1268760"/>
            <a:ext cx="8448939" cy="43204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5733256"/>
            <a:ext cx="8822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Телефонные разговоры Барака </a:t>
            </a:r>
            <a:r>
              <a:rPr lang="ru-RU" dirty="0" err="1" smtClean="0"/>
              <a:t>Обамы</a:t>
            </a:r>
            <a:r>
              <a:rPr lang="ru-RU" dirty="0" smtClean="0"/>
              <a:t> с лидерами других стран в 2014 году – из работы</a:t>
            </a:r>
          </a:p>
          <a:p>
            <a:r>
              <a:rPr lang="ru-RU" dirty="0" smtClean="0"/>
              <a:t>А.И. Подберезкина Системность анализа и прогноза сценариев развития ВПО</a:t>
            </a:r>
          </a:p>
          <a:p>
            <a:r>
              <a:rPr lang="ru-RU" dirty="0" smtClean="0"/>
              <a:t>/ http://mapinmap.ru/archives/2664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3233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42852"/>
            <a:ext cx="8229600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omic Sans MS" pitchFamily="66" charset="0"/>
                <a:ea typeface="+mj-ea"/>
                <a:cs typeface="+mj-cs"/>
              </a:rPr>
              <a:t>Проблемы развития России 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1142984"/>
            <a:ext cx="8401080" cy="52864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Половинчатость незавершенность реформ и высокая цена реформ (провал тренда на 25-30%)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Неэффективное управление (30 лет отставания в технологиях, пробуксовка системы стратегического управления и административной реформы)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Демографический кризис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Бедное население (низкая доступность энергии)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Низкое число «активных» рабочих мест в экономике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Неконкурентоспособность многих отраслей и сырьевая экономика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Противоречивая и неполная нормативно-правовая база: ручное управление и криминализация деятельности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Коррупция: мотивация внеэкономического поведения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Деградация институтов, науки, имитация образования и ряда других сфер деятельности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Рост социальной напряженности в моногородах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586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Дис</a:t>
            </a:r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ф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ункции систем: Государство-симулякр? 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4824536"/>
          </a:xfrm>
        </p:spPr>
        <p:txBody>
          <a:bodyPr>
            <a:noAutofit/>
          </a:bodyPr>
          <a:lstStyle/>
          <a:p>
            <a:r>
              <a:rPr lang="ru-RU" sz="1900" i="1" dirty="0" smtClean="0">
                <a:latin typeface="Comic Sans MS" panose="030F0702030302020204" pitchFamily="66" charset="0"/>
              </a:rPr>
              <a:t>Медицина</a:t>
            </a:r>
            <a:r>
              <a:rPr lang="ru-RU" sz="1900" dirty="0" smtClean="0"/>
              <a:t>: ошибки при диагнозе - 33%, контрафактные лекарства -10…15%, ошибки при операциях -4-7%, нарушения режима… При уровне ошибок более 50% это здравоохранение или что-то иное?</a:t>
            </a:r>
          </a:p>
          <a:p>
            <a:r>
              <a:rPr lang="ru-RU" sz="1900" i="1" dirty="0" smtClean="0">
                <a:latin typeface="Comic Sans MS" panose="030F0702030302020204" pitchFamily="66" charset="0"/>
              </a:rPr>
              <a:t>Юридическая сфера: </a:t>
            </a:r>
            <a:r>
              <a:rPr lang="ru-RU" sz="1900" dirty="0" smtClean="0"/>
              <a:t>при несовершенстве законов выше определенного уровня все юристы – это мошенники (ст. 159 УК), которые трактуют коварные нормы в своих интересах?!</a:t>
            </a:r>
          </a:p>
          <a:p>
            <a:r>
              <a:rPr lang="ru-RU" sz="1900" dirty="0" smtClean="0"/>
              <a:t>Наше </a:t>
            </a:r>
            <a:r>
              <a:rPr lang="ru-RU" sz="1900" i="1" dirty="0" smtClean="0">
                <a:latin typeface="Comic Sans MS" panose="030F0702030302020204" pitchFamily="66" charset="0"/>
              </a:rPr>
              <a:t>образование</a:t>
            </a:r>
            <a:r>
              <a:rPr lang="ru-RU" sz="1900" dirty="0" smtClean="0"/>
              <a:t> производит специалистов для экономик развитых стран?</a:t>
            </a:r>
          </a:p>
          <a:p>
            <a:r>
              <a:rPr lang="ru-RU" sz="1900" dirty="0" smtClean="0"/>
              <a:t>Кому нужна </a:t>
            </a:r>
            <a:r>
              <a:rPr lang="ru-RU" sz="1900" i="1" dirty="0" smtClean="0">
                <a:latin typeface="Comic Sans MS" panose="030F0702030302020204" pitchFamily="66" charset="0"/>
              </a:rPr>
              <a:t>банковская система </a:t>
            </a:r>
            <a:r>
              <a:rPr lang="ru-RU" sz="1900" dirty="0" smtClean="0"/>
              <a:t>России со ставками под 20% – </a:t>
            </a:r>
            <a:r>
              <a:rPr lang="ru-RU" sz="1900" dirty="0" err="1" smtClean="0"/>
              <a:t>наркобаронам</a:t>
            </a:r>
            <a:r>
              <a:rPr lang="ru-RU" sz="1900" dirty="0" smtClean="0"/>
              <a:t>? Малый бизнес во многих сферах, производство, АЭС убыточны при ставке рефинансирования в 10%.</a:t>
            </a:r>
          </a:p>
          <a:p>
            <a:r>
              <a:rPr lang="ru-RU" sz="1900" i="1" dirty="0" smtClean="0">
                <a:latin typeface="Comic Sans MS" pitchFamily="66" charset="0"/>
              </a:rPr>
              <a:t>Наука</a:t>
            </a:r>
            <a:r>
              <a:rPr lang="ru-RU" sz="1900" dirty="0" smtClean="0"/>
              <a:t> выстроена под зарубежную и оценивается по числу низкопробных публикаций? Успех – за пишущими глупости, которые цитируются как ошибки?</a:t>
            </a:r>
          </a:p>
          <a:p>
            <a:r>
              <a:rPr lang="ru-RU" sz="1900" i="1" dirty="0" smtClean="0">
                <a:latin typeface="Comic Sans MS" panose="030F0702030302020204" pitchFamily="66" charset="0"/>
              </a:rPr>
              <a:t>Неэффективность управления и экономики</a:t>
            </a:r>
            <a:r>
              <a:rPr lang="ru-RU" sz="1900" dirty="0" smtClean="0"/>
              <a:t>: из 211 ФЦП уцелело 27</a:t>
            </a:r>
          </a:p>
          <a:p>
            <a:r>
              <a:rPr lang="ru-RU" sz="1900" dirty="0" smtClean="0"/>
              <a:t>Результат 20 лет – </a:t>
            </a:r>
            <a:r>
              <a:rPr lang="ru-RU" sz="1900" i="1" dirty="0" smtClean="0">
                <a:latin typeface="Comic Sans MS" pitchFamily="66" charset="0"/>
              </a:rPr>
              <a:t>отсутствие завершенных реформ </a:t>
            </a:r>
            <a:r>
              <a:rPr lang="ru-RU" sz="1900" dirty="0" smtClean="0"/>
              <a:t>и закрепившийся период первоначального накопления капитала? Административно регулируемые рынки и обратная легитимация. </a:t>
            </a:r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68787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Увеличение разрыва в глобальной конкурентоспособности?!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8965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Неконкурентоспособность науки сохраняется с 80-х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Вместо ориентира на лидерство, что характерно для США, – ориентир на сбор зеленых фантиков с типографией за океаном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Отставание в технологиях управления оценивается в 30 лет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Отставание в технологиях технической сферы и освоении автоматического производства не позволяет принять участие в локальных конфликтах, в которых возможно появление высокоточного автоматического и роботизированного оружия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Сфера образования неконкурентоспособна, а в попытках ее реформ регулярно появляются ошибки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Воспроизводство влияния кланов и неконкурентоспособности, разрушение социальных лифтов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Закрепление цифрового разрыва нового поколения: идея, рожденная отстающим, реализуется лидером</a:t>
            </a:r>
          </a:p>
          <a:p>
            <a:pPr>
              <a:lnSpc>
                <a:spcPct val="80000"/>
              </a:lnSpc>
            </a:pPr>
            <a:r>
              <a:rPr lang="ru-RU" sz="2000" i="1" dirty="0"/>
              <a:t>Управление становится </a:t>
            </a:r>
            <a:r>
              <a:rPr lang="ru-RU" sz="2000" i="1" dirty="0" smtClean="0"/>
              <a:t>ручным, повседневным и крайне напряженным трудом </a:t>
            </a:r>
            <a:r>
              <a:rPr lang="ru-RU" sz="2000" i="1" dirty="0"/>
              <a:t>с ограниченными </a:t>
            </a:r>
            <a:r>
              <a:rPr lang="ru-RU" sz="2000" i="1" dirty="0" smtClean="0"/>
              <a:t>результатами – </a:t>
            </a:r>
            <a:r>
              <a:rPr lang="ru-RU" sz="2000" i="1" dirty="0"/>
              <a:t>«</a:t>
            </a:r>
            <a:r>
              <a:rPr lang="ru-RU" sz="2000" i="1" dirty="0" smtClean="0"/>
              <a:t>галеры» 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 smtClean="0"/>
              <a:t>Итоги </a:t>
            </a:r>
            <a:r>
              <a:rPr lang="ru-RU" sz="2000" dirty="0"/>
              <a:t>деятельности свидетельствуют о </a:t>
            </a:r>
            <a:r>
              <a:rPr lang="ru-RU" sz="2000" dirty="0" smtClean="0"/>
              <a:t>проблемах. С </a:t>
            </a:r>
            <a:r>
              <a:rPr lang="ru-RU" sz="2000" dirty="0"/>
              <a:t>позиций 7 поколения войн: </a:t>
            </a:r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элита </a:t>
            </a:r>
            <a:r>
              <a:rPr lang="ru-RU" sz="2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не та - не </a:t>
            </a:r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справляется с </a:t>
            </a:r>
            <a:r>
              <a:rPr lang="ru-RU" sz="2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проблемами</a:t>
            </a:r>
            <a:r>
              <a:rPr lang="ru-RU" sz="2000" i="1" dirty="0" smtClean="0">
                <a:solidFill>
                  <a:srgbClr val="002060"/>
                </a:solidFill>
              </a:rPr>
              <a:t>?! 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023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Санкции: лишение будущего?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848872" cy="295232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latin typeface="Comic Sans MS" panose="030F0702030302020204" pitchFamily="66" charset="0"/>
              </a:rPr>
              <a:t>Неблагоприятный баланс сил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latin typeface="Comic Sans MS" panose="030F0702030302020204" pitchFamily="66" charset="0"/>
              </a:rPr>
              <a:t>Новая гонка вооружений</a:t>
            </a: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latin typeface="Comic Sans MS" pitchFamily="66" charset="0"/>
              </a:rPr>
              <a:t>«Осажденный лагерь»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latin typeface="Comic Sans MS" pitchFamily="66" charset="0"/>
              </a:rPr>
              <a:t>Дальнейшее отставание в социально-экономической сфере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latin typeface="Comic Sans MS" pitchFamily="66" charset="0"/>
              </a:rPr>
              <a:t>Экономическая автаркия в условиях глобального рынка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latin typeface="Comic Sans MS" pitchFamily="66" charset="0"/>
              </a:rPr>
              <a:t>Самоизоляция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latin typeface="Comic Sans MS" pitchFamily="66" charset="0"/>
              </a:rPr>
              <a:t>Многополярный хаос</a:t>
            </a:r>
          </a:p>
          <a:p>
            <a:endParaRPr lang="ru-RU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933056"/>
            <a:ext cx="834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i="1" dirty="0" smtClean="0"/>
              <a:t>Ист.: презентация академика Рогова С.М.</a:t>
            </a:r>
            <a:r>
              <a:rPr lang="ru-RU" altLang="ru-RU" dirty="0" smtClean="0"/>
              <a:t> Перспективы российско-американских</a:t>
            </a:r>
          </a:p>
          <a:p>
            <a:r>
              <a:rPr lang="ru-RU" altLang="ru-RU" dirty="0" smtClean="0"/>
              <a:t> отношений: новая холодная война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8112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</a:t>
            </a:r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Потеря возможности достройки открытых инновационных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цепочек с привлечением агентов из высокоразвитых стран –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мировых инновационных лидеров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+ Увеличение разрыва в новейших военных технологиях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+ Перспектива </a:t>
            </a:r>
            <a:r>
              <a:rPr lang="ru-RU" sz="2000" i="1" dirty="0" err="1" smtClean="0">
                <a:solidFill>
                  <a:srgbClr val="002060"/>
                </a:solidFill>
                <a:latin typeface="Comic Sans MS" pitchFamily="66" charset="0"/>
              </a:rPr>
              <a:t>вброса</a:t>
            </a:r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 новейших вооружений через конфликт с Украиной: заказы для автоматизированных производств и война с Россией «до последнего украинца»</a:t>
            </a:r>
            <a:endParaRPr lang="ru-RU" sz="20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87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Основные проблемы развития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Бедность</a:t>
            </a:r>
            <a:r>
              <a:rPr lang="ru-RU" dirty="0" smtClean="0"/>
              <a:t> </a:t>
            </a:r>
            <a:r>
              <a:rPr lang="en-US" dirty="0" smtClean="0"/>
              <a:t>&gt; </a:t>
            </a:r>
            <a:r>
              <a:rPr lang="ru-RU" dirty="0" smtClean="0"/>
              <a:t>20%: нищета 1,25 </a:t>
            </a:r>
            <a:r>
              <a:rPr lang="en-US" dirty="0" smtClean="0"/>
              <a:t>$</a:t>
            </a:r>
            <a:r>
              <a:rPr lang="ru-RU" dirty="0" smtClean="0"/>
              <a:t> в день – свыше 1,4 млрд. чел; многомерная бедность 1,56 млрд. чел.</a:t>
            </a:r>
          </a:p>
          <a:p>
            <a:r>
              <a:rPr lang="ru-RU" dirty="0">
                <a:solidFill>
                  <a:srgbClr val="0033CC"/>
                </a:solidFill>
              </a:rPr>
              <a:t>Энергетическая бедность </a:t>
            </a:r>
            <a:r>
              <a:rPr lang="ru-RU" dirty="0"/>
              <a:t>- нет доступа :</a:t>
            </a:r>
          </a:p>
          <a:p>
            <a:pPr lvl="1">
              <a:buNone/>
            </a:pPr>
            <a:r>
              <a:rPr lang="ru-RU" dirty="0"/>
              <a:t>к электроэнергии </a:t>
            </a:r>
            <a:r>
              <a:rPr lang="ru-RU" dirty="0" smtClean="0"/>
              <a:t>- 1,3 </a:t>
            </a:r>
            <a:r>
              <a:rPr lang="ru-RU" dirty="0"/>
              <a:t>млрд. чел</a:t>
            </a:r>
          </a:p>
          <a:p>
            <a:pPr lvl="1">
              <a:buNone/>
            </a:pPr>
            <a:r>
              <a:rPr lang="ru-RU" dirty="0"/>
              <a:t>к чистым технологиям приготовления пищи </a:t>
            </a:r>
            <a:r>
              <a:rPr lang="ru-RU" dirty="0" smtClean="0"/>
              <a:t>- 3 </a:t>
            </a:r>
            <a:r>
              <a:rPr lang="ru-RU" dirty="0"/>
              <a:t>млрд. чел</a:t>
            </a:r>
          </a:p>
          <a:p>
            <a:pPr lvl="1">
              <a:buNone/>
            </a:pPr>
            <a:r>
              <a:rPr lang="ru-RU" dirty="0" smtClean="0"/>
              <a:t>к </a:t>
            </a:r>
            <a:r>
              <a:rPr lang="ru-RU" dirty="0"/>
              <a:t>воде </a:t>
            </a:r>
            <a:r>
              <a:rPr lang="ru-RU" dirty="0" smtClean="0"/>
              <a:t>– 1,1 млрд. чел</a:t>
            </a:r>
            <a:endParaRPr lang="ru-RU" dirty="0"/>
          </a:p>
          <a:p>
            <a:pPr lvl="1">
              <a:buNone/>
            </a:pPr>
            <a:r>
              <a:rPr lang="ru-RU" dirty="0" smtClean="0"/>
              <a:t>к санитарным удобствам –</a:t>
            </a:r>
            <a:r>
              <a:rPr lang="en-US" dirty="0" smtClean="0"/>
              <a:t> </a:t>
            </a:r>
            <a:r>
              <a:rPr lang="ru-RU" dirty="0" smtClean="0"/>
              <a:t>2, 6 млрд. чел</a:t>
            </a:r>
            <a:endParaRPr lang="ru-RU" dirty="0"/>
          </a:p>
          <a:p>
            <a:r>
              <a:rPr lang="ru-RU" dirty="0" smtClean="0">
                <a:solidFill>
                  <a:srgbClr val="0033CC"/>
                </a:solidFill>
              </a:rPr>
              <a:t>Неграмотность </a:t>
            </a:r>
            <a:r>
              <a:rPr lang="ru-RU" dirty="0" smtClean="0"/>
              <a:t>– свыше 1 млрд</a:t>
            </a:r>
            <a:r>
              <a:rPr lang="ru-RU" dirty="0"/>
              <a:t>. </a:t>
            </a:r>
            <a:r>
              <a:rPr lang="ru-RU" dirty="0" smtClean="0"/>
              <a:t>чел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Неравенство</a:t>
            </a:r>
            <a:r>
              <a:rPr lang="ru-RU" dirty="0" smtClean="0"/>
              <a:t>: миллиардеры и нищие</a:t>
            </a:r>
            <a:endParaRPr lang="en-US" dirty="0" smtClean="0"/>
          </a:p>
          <a:p>
            <a:r>
              <a:rPr lang="ru-RU" dirty="0" smtClean="0">
                <a:solidFill>
                  <a:srgbClr val="0033CC"/>
                </a:solidFill>
              </a:rPr>
              <a:t>Ограниченность</a:t>
            </a:r>
            <a:r>
              <a:rPr lang="ru-RU" dirty="0" smtClean="0"/>
              <a:t> традиционных ресурсов (ООН: 60 лет)</a:t>
            </a:r>
          </a:p>
          <a:p>
            <a:r>
              <a:rPr lang="ru-RU" dirty="0" smtClean="0"/>
              <a:t>Кризисы (экономические, научные, социальные…)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Глобальная </a:t>
            </a:r>
            <a:r>
              <a:rPr lang="ru-RU" dirty="0" err="1" smtClean="0">
                <a:solidFill>
                  <a:srgbClr val="0033CC"/>
                </a:solidFill>
              </a:rPr>
              <a:t>гиперконкуренция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/>
              <a:t>– ужесточение конкурентной борьбы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Насилие и войны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US" dirty="0" smtClean="0"/>
              <a:t>____</a:t>
            </a:r>
          </a:p>
          <a:p>
            <a:pPr>
              <a:buNone/>
            </a:pPr>
            <a:r>
              <a:rPr lang="ru-RU" sz="3400" i="1" dirty="0" smtClean="0">
                <a:solidFill>
                  <a:srgbClr val="002060"/>
                </a:solidFill>
                <a:latin typeface="Comic Sans MS" pitchFamily="66" charset="0"/>
              </a:rPr>
              <a:t>Национальные и мировые элиты </a:t>
            </a:r>
            <a:r>
              <a:rPr lang="en-US" sz="34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400" i="1" dirty="0" smtClean="0">
                <a:solidFill>
                  <a:srgbClr val="002060"/>
                </a:solidFill>
                <a:latin typeface="Comic Sans MS" pitchFamily="66" charset="0"/>
              </a:rPr>
              <a:t>не справляются</a:t>
            </a:r>
            <a:r>
              <a:rPr lang="en-US" sz="34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400" i="1" dirty="0" smtClean="0">
                <a:solidFill>
                  <a:srgbClr val="002060"/>
                </a:solidFill>
                <a:latin typeface="Comic Sans MS" pitchFamily="66" charset="0"/>
              </a:rPr>
              <a:t>с регулированием мирового развития?!</a:t>
            </a:r>
          </a:p>
        </p:txBody>
      </p:sp>
    </p:spTree>
    <p:extLst>
      <p:ext uri="{BB962C8B-B14F-4D97-AF65-F5344CB8AC3E}">
        <p14:creationId xmlns="" xmlns:p14="http://schemas.microsoft.com/office/powerpoint/2010/main" val="107005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 сохранить конкурентоспособность?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нужно? </a:t>
            </a:r>
            <a:r>
              <a:rPr lang="ru-RU" dirty="0" smtClean="0"/>
              <a:t>Как определять цели? Каким должно быть соотношение текущих и перспективных целей?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 добиться? </a:t>
            </a:r>
            <a:r>
              <a:rPr lang="ru-RU" dirty="0" smtClean="0"/>
              <a:t>Как сформировать механизмы их достижения?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Почему поддержат? </a:t>
            </a:r>
            <a:r>
              <a:rPr lang="ru-RU" dirty="0" smtClean="0"/>
              <a:t>Как построить систему мотивации?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 распределить ресурсы?</a:t>
            </a:r>
          </a:p>
          <a:p>
            <a:pPr lvl="1"/>
            <a:r>
              <a:rPr lang="ru-RU" dirty="0" smtClean="0"/>
              <a:t>Как компенсировать недостатки в технологиях и кадрах?</a:t>
            </a:r>
          </a:p>
          <a:p>
            <a:pPr lvl="1"/>
            <a:r>
              <a:rPr lang="ru-RU" dirty="0" smtClean="0"/>
              <a:t>Как выстроить управление и перераспределение ресурсов при проблемах реализации проектов?</a:t>
            </a:r>
          </a:p>
          <a:p>
            <a:pPr lvl="1"/>
            <a:r>
              <a:rPr lang="ru-RU" dirty="0"/>
              <a:t>Как определить, что закупать и что производить самим?</a:t>
            </a:r>
          </a:p>
          <a:p>
            <a:pPr lvl="1"/>
            <a:r>
              <a:rPr lang="ru-RU" dirty="0" smtClean="0"/>
              <a:t>Сколько проектов по силам?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 реализовать весь процесс развития, сокращая разрыв? </a:t>
            </a:r>
            <a:r>
              <a:rPr lang="ru-RU" dirty="0" smtClean="0"/>
              <a:t>- Догонять – значит развиваться быстрее.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Кто может дать ответ на поставленные вопросы?  </a:t>
            </a:r>
            <a:r>
              <a:rPr lang="ru-RU" dirty="0" smtClean="0"/>
              <a:t>Оценки экспертов  – это </a:t>
            </a:r>
            <a:r>
              <a:rPr lang="ru-RU" i="1" dirty="0" smtClean="0">
                <a:solidFill>
                  <a:srgbClr val="FF0000"/>
                </a:solidFill>
              </a:rPr>
              <a:t>оперирование заведомо известными знаниями и сглаживание</a:t>
            </a:r>
            <a:r>
              <a:rPr lang="ru-RU" i="1" dirty="0" smtClean="0"/>
              <a:t>. </a:t>
            </a:r>
            <a:r>
              <a:rPr lang="ru-RU" dirty="0" smtClean="0"/>
              <a:t>Любые отклонения  и ошибки – </a:t>
            </a:r>
            <a:r>
              <a:rPr lang="ru-RU" i="1" dirty="0" smtClean="0">
                <a:solidFill>
                  <a:srgbClr val="FF0000"/>
                </a:solidFill>
              </a:rPr>
              <a:t>потери темпов и ресурсов</a:t>
            </a:r>
            <a:r>
              <a:rPr lang="ru-RU" dirty="0" smtClean="0"/>
              <a:t> - в нынешних условиях могут стать </a:t>
            </a:r>
            <a:r>
              <a:rPr lang="ru-RU" i="1" dirty="0" smtClean="0">
                <a:solidFill>
                  <a:srgbClr val="FF0000"/>
                </a:solidFill>
              </a:rPr>
              <a:t>фатальными.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903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Все проблемы давно известны…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Россия — единственная большая страна мира с огромными природными ресурсами и ядерным потенциалом, которая до сих пор </a:t>
            </a:r>
            <a:r>
              <a:rPr lang="ru-RU" sz="2200" i="1" dirty="0" smtClean="0">
                <a:solidFill>
                  <a:srgbClr val="002060"/>
                </a:solidFill>
                <a:latin typeface="Comic Sans MS" pitchFamily="66" charset="0"/>
              </a:rPr>
              <a:t>не определилась окончательно, какой именно страной она хочет быть</a:t>
            </a:r>
            <a:r>
              <a:rPr lang="ru-RU" sz="2200" i="1" dirty="0" smtClean="0">
                <a:latin typeface="Comic Sans MS" pitchFamily="66" charset="0"/>
              </a:rPr>
              <a:t>,</a:t>
            </a:r>
            <a:r>
              <a:rPr lang="ru-RU" sz="2200" dirty="0" smtClean="0"/>
              <a:t> не нашла приемлемого для себя варианта эффективного устройства власти и определяет сохранение своей территориальной целостности в качестве главной проблемы национальной безопасности. </a:t>
            </a:r>
            <a:r>
              <a:rPr lang="ru-RU" sz="2200" i="1" dirty="0" smtClean="0">
                <a:latin typeface="Comic Sans MS" pitchFamily="66" charset="0"/>
              </a:rPr>
              <a:t>Она до сих пор </a:t>
            </a:r>
            <a:r>
              <a:rPr lang="ru-RU" sz="2200" i="1" dirty="0" smtClean="0">
                <a:solidFill>
                  <a:srgbClr val="002060"/>
                </a:solidFill>
                <a:latin typeface="Comic Sans MS" pitchFamily="66" charset="0"/>
              </a:rPr>
              <a:t>не определилась с местом в нынешнем мироустройстве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r>
              <a:rPr lang="ru-RU" sz="2200" dirty="0" smtClean="0"/>
              <a:t> Россия пока так и не выработала устойчивую систему общенациональных ценностей и приоритетов, не приобрела союзников. </a:t>
            </a:r>
          </a:p>
          <a:p>
            <a:pPr>
              <a:buNone/>
            </a:pPr>
            <a:r>
              <a:rPr lang="ru-RU" sz="2200" dirty="0" smtClean="0"/>
              <a:t>…</a:t>
            </a:r>
            <a:r>
              <a:rPr lang="ru-RU" sz="2200" i="1" dirty="0" smtClean="0">
                <a:solidFill>
                  <a:srgbClr val="002060"/>
                </a:solidFill>
                <a:latin typeface="Comic Sans MS" pitchFamily="66" charset="0"/>
              </a:rPr>
              <a:t>надо предпринять немало шагов, с тем чтобы  стратегическое планирование  в России не превратилось в имитацию</a:t>
            </a:r>
            <a:r>
              <a:rPr lang="ru-RU" sz="2200" dirty="0" smtClean="0"/>
              <a:t>.</a:t>
            </a:r>
          </a:p>
          <a:p>
            <a:pPr>
              <a:buNone/>
            </a:pPr>
            <a:r>
              <a:rPr lang="ru-RU" sz="2200" dirty="0" smtClean="0"/>
              <a:t>… 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реальность, по сути, стала государственной тайной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… 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Россия превратилась в интеллектуальную провинцию, </a:t>
            </a:r>
            <a:r>
              <a:rPr lang="ru-RU" sz="2400" dirty="0" smtClean="0">
                <a:solidFill>
                  <a:srgbClr val="002060"/>
                </a:solidFill>
              </a:rPr>
              <a:t>что сильно вредит как ей, так и миру</a:t>
            </a:r>
          </a:p>
          <a:p>
            <a:pPr>
              <a:buNone/>
            </a:pPr>
            <a:r>
              <a:rPr lang="ru-RU" sz="1800" dirty="0" smtClean="0"/>
              <a:t>Николай Злобин На обочине глобальных теоретических схваток – Ведомости, 23.04.2012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Необходимы коррективы в международных отношениях</a:t>
            </a:r>
            <a:endParaRPr lang="ru-R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Мир нуждается в России. Россия также сама нуждается в мире, особенно для своего экономического становления и своей промышленной диверсификации.</a:t>
            </a:r>
          </a:p>
          <a:p>
            <a:r>
              <a:rPr lang="ru-RU" sz="2800" dirty="0" smtClean="0"/>
              <a:t>Нужен диалог и обмен. Нужна новая архитектура безопасности. Кризис на Украине – это производная от разбалансировки международных отношений.</a:t>
            </a:r>
          </a:p>
          <a:p>
            <a:r>
              <a:rPr lang="ru-RU" sz="2800" dirty="0" smtClean="0"/>
              <a:t>Нужен механизм на постоянной основе, чтобы обеспечить политический рычаг, финансовую подпитку и создать дипломатический стимул для преодоления кризиса</a:t>
            </a:r>
          </a:p>
          <a:p>
            <a:r>
              <a:rPr lang="ru-RU" sz="2800" dirty="0" smtClean="0"/>
              <a:t>В любом кризисе мирового масштаба не будет победителей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Заседание Международного дискуссионного клуба «Валдай» </a:t>
            </a:r>
            <a:r>
              <a:rPr lang="ru-RU" sz="1800" dirty="0" smtClean="0"/>
              <a:t>24 октября 2014 года, 19:00  Сочи</a:t>
            </a:r>
          </a:p>
          <a:p>
            <a:endParaRPr lang="ru-RU" sz="17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Общие подходы понятны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Что делать? </a:t>
            </a:r>
            <a:r>
              <a:rPr lang="ru-RU" dirty="0" smtClean="0"/>
              <a:t>(академик Рогов С.М)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Недопущение </a:t>
            </a:r>
            <a:r>
              <a:rPr lang="ru-RU" dirty="0" err="1" smtClean="0">
                <a:solidFill>
                  <a:srgbClr val="002060"/>
                </a:solidFill>
              </a:rPr>
              <a:t>институциализации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новой холодной войны, долговременной конфронтации между Россией и США, Россией и Западом в целом; </a:t>
            </a:r>
          </a:p>
          <a:p>
            <a:pPr lvl="0"/>
            <a:r>
              <a:rPr lang="ru-RU" dirty="0" smtClean="0"/>
              <a:t>Проведение продуманной экономической политики, развитие промышленности, сельского хозяйства, финансовой системы и научно-технического комплекса; </a:t>
            </a:r>
          </a:p>
          <a:p>
            <a:pPr lvl="0"/>
            <a:r>
              <a:rPr lang="ru-RU" dirty="0" smtClean="0"/>
              <a:t>Поиск политического решения конфликта на Украине на основе прекращения гражданской войны, децентрализации власти и внеблокового статуса; </a:t>
            </a:r>
          </a:p>
          <a:p>
            <a:pPr lvl="0"/>
            <a:r>
              <a:rPr lang="ru-RU" dirty="0" smtClean="0"/>
              <a:t>Активизация контактов между учеными, включая диалог по военно-политическими проблемам.</a:t>
            </a:r>
          </a:p>
          <a:p>
            <a:pPr marL="0" indent="0">
              <a:buNone/>
            </a:pPr>
            <a:endParaRPr lang="ru-RU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Comic Sans MS" panose="030F0702030302020204" pitchFamily="66" charset="0"/>
              </a:rPr>
              <a:t>Достижение гарантированного уровня безопасности требует 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модернизации и автоматизации ОПК. </a:t>
            </a:r>
            <a:r>
              <a:rPr lang="ru-RU" i="1" dirty="0" smtClean="0">
                <a:latin typeface="Comic Sans MS" panose="030F0702030302020204" pitchFamily="66" charset="0"/>
              </a:rPr>
              <a:t>Его развитие, как и переход к инновационному развитию в условиях существенных ограничений требует  изменения подходов – 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вместо формирования систем на основе доступных технологий нужен заказ на технологии, исходя из видения будущего мира и России.</a:t>
            </a:r>
          </a:p>
          <a:p>
            <a:pPr marL="0" indent="0">
              <a:buNone/>
            </a:pPr>
            <a:r>
              <a:rPr lang="ru-RU" i="1" dirty="0" smtClean="0">
                <a:latin typeface="Comic Sans MS" panose="030F0702030302020204" pitchFamily="66" charset="0"/>
              </a:rPr>
              <a:t>Нужна  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конкурентоспособность в качестве исследований и разработок</a:t>
            </a:r>
            <a:r>
              <a:rPr lang="ru-RU" i="1" dirty="0" smtClean="0">
                <a:latin typeface="Comic Sans MS" panose="030F0702030302020204" pitchFamily="66" charset="0"/>
              </a:rPr>
              <a:t>, развитие системы оценки научных исследований, переход от иерархии к сети, обеспечение непрерывного доступного дистанционного образования для взрослых.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Вопрос реформы науки и образования становится  ключевым </a:t>
            </a:r>
            <a:r>
              <a:rPr lang="ru-RU" i="1" dirty="0" smtClean="0">
                <a:latin typeface="Comic Sans MS" panose="030F0702030302020204" pitchFamily="66" charset="0"/>
              </a:rPr>
              <a:t>для достижения конкурентоспособности и сохранения суверенитета России. Используемые подходы результатов не дают.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957903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Кто может дать конкретные ответы на поставленные вопросы?</a:t>
            </a:r>
            <a:endParaRPr lang="ru-RU" sz="4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Время простых решений ушло</a:t>
            </a:r>
            <a:r>
              <a:rPr lang="ru-RU" dirty="0" smtClean="0"/>
              <a:t>. Но у нас нет адекватных экономических школ, кризис науки, «риторическое» управление не справляется –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споры о неработающих простых решениях уводят от нужных решений</a:t>
            </a:r>
          </a:p>
          <a:p>
            <a:pPr marL="0" indent="0">
              <a:buNone/>
            </a:pPr>
            <a:r>
              <a:rPr lang="ru-RU" dirty="0" smtClean="0"/>
              <a:t>Старт процесса – </a:t>
            </a: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нужна голова </a:t>
            </a:r>
            <a:r>
              <a:rPr lang="ru-RU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госорганизма</a:t>
            </a:r>
            <a:r>
              <a:rPr lang="ru-RU" dirty="0" smtClean="0"/>
              <a:t>: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нужна отечественная школа стратегического управления</a:t>
            </a:r>
            <a:r>
              <a:rPr lang="ru-RU" dirty="0" smtClean="0"/>
              <a:t>. РАН управлением не занимается.</a:t>
            </a:r>
          </a:p>
          <a:p>
            <a:r>
              <a:rPr lang="ru-RU" dirty="0" smtClean="0"/>
              <a:t>Нужна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сеть научной экспертизы</a:t>
            </a:r>
          </a:p>
          <a:p>
            <a:r>
              <a:rPr lang="ru-RU" dirty="0" smtClean="0"/>
              <a:t>Нужен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многоуровневый суперкомпьютерный инструмент </a:t>
            </a:r>
            <a:r>
              <a:rPr lang="ru-RU" dirty="0" smtClean="0"/>
              <a:t>для поиска </a:t>
            </a:r>
            <a:r>
              <a:rPr lang="ru-RU" i="1" dirty="0" smtClean="0">
                <a:latin typeface="Comic Sans MS" panose="030F0702030302020204" pitchFamily="66" charset="0"/>
              </a:rPr>
              <a:t>сложных решений</a:t>
            </a:r>
          </a:p>
          <a:p>
            <a:r>
              <a:rPr lang="ru-RU" dirty="0"/>
              <a:t>Нужна </a:t>
            </a:r>
            <a:r>
              <a:rPr lang="ru-RU" i="1" dirty="0">
                <a:solidFill>
                  <a:srgbClr val="002060"/>
                </a:solidFill>
                <a:latin typeface="Comic Sans MS" pitchFamily="66" charset="0"/>
              </a:rPr>
              <a:t>человеко-компьютерная система- 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интеллектуальная интерактивная система управления ИИСУС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/>
              <a:t>соединяющая людей и компьютеры</a:t>
            </a:r>
          </a:p>
          <a:p>
            <a:r>
              <a:rPr lang="ru-RU" dirty="0" smtClean="0"/>
              <a:t>Нужно 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непрерывное распространение знаний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обучение взрослых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968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Российская школа стратегического управления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i="1" dirty="0" smtClean="0">
                <a:latin typeface="Comic Sans MS" pitchFamily="66" charset="0"/>
              </a:rPr>
              <a:t>Научиться стратегическому управлению за границей </a:t>
            </a:r>
            <a:r>
              <a:rPr lang="ru-RU" sz="3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нельзя</a:t>
            </a:r>
            <a:r>
              <a:rPr lang="ru-RU" sz="3400" i="1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r>
              <a:rPr lang="ru-RU" sz="3400" dirty="0" smtClean="0"/>
              <a:t>Конкурент в глобальной экономике не нужен</a:t>
            </a:r>
          </a:p>
          <a:p>
            <a:r>
              <a:rPr lang="ru-RU" sz="3400" dirty="0" smtClean="0"/>
              <a:t>В каждом из нас живет память предков</a:t>
            </a:r>
          </a:p>
          <a:p>
            <a:r>
              <a:rPr lang="ru-RU" sz="3400" dirty="0" smtClean="0"/>
              <a:t>Другой менталитет</a:t>
            </a:r>
          </a:p>
          <a:p>
            <a:r>
              <a:rPr lang="ru-RU" sz="3400" dirty="0" smtClean="0"/>
              <a:t>Восприятие одних и тех же событий иное</a:t>
            </a:r>
          </a:p>
          <a:p>
            <a:r>
              <a:rPr lang="ru-RU" sz="3400" dirty="0" smtClean="0"/>
              <a:t>Нечеткие процессы привязаны к сознанию и не могут быть формализованы</a:t>
            </a:r>
          </a:p>
          <a:p>
            <a:r>
              <a:rPr lang="ru-RU" sz="3400" dirty="0" smtClean="0"/>
              <a:t>Решения принимаемые в сходных ситуациях, с учетом особенностей россиян, иные</a:t>
            </a:r>
          </a:p>
          <a:p>
            <a:r>
              <a:rPr lang="ru-RU" sz="3400" dirty="0" smtClean="0"/>
              <a:t>Назрела критическая проблема в создании новой культуры познания* </a:t>
            </a:r>
          </a:p>
          <a:p>
            <a:endParaRPr lang="ru-RU" dirty="0" smtClean="0"/>
          </a:p>
          <a:p>
            <a:pPr>
              <a:buNone/>
            </a:pPr>
            <a:r>
              <a:rPr lang="ru-RU" sz="2900" dirty="0" smtClean="0"/>
              <a:t>*</a:t>
            </a:r>
            <a:r>
              <a:rPr lang="ru-RU" sz="2900" dirty="0" err="1" smtClean="0"/>
              <a:t>Агранович</a:t>
            </a:r>
            <a:r>
              <a:rPr lang="ru-RU" sz="2900" dirty="0" smtClean="0"/>
              <a:t> Б.Л. И др. Презентация Базовые принципы системы </a:t>
            </a:r>
            <a:r>
              <a:rPr lang="en-US" sz="2900" dirty="0" smtClean="0"/>
              <a:t>SMART-</a:t>
            </a:r>
            <a:r>
              <a:rPr lang="ru-RU" sz="2900" dirty="0" smtClean="0"/>
              <a:t>образования, Томск, 2012)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Основные подсистемы ИИСУС (1)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000" dirty="0"/>
              <a:t>Юридическая подсистема (</a:t>
            </a:r>
            <a:r>
              <a:rPr lang="ru-RU" sz="3000" dirty="0" err="1"/>
              <a:t>КонсультантПлюс</a:t>
            </a:r>
            <a:r>
              <a:rPr lang="ru-RU" sz="3000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/>
              <a:t>Контрактная система (КС, бюджет, электронное правительство)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/>
              <a:t>Глобальная система информационного мониторинга (МНИТИ, </a:t>
            </a:r>
            <a:r>
              <a:rPr lang="ru-RU" sz="3000" dirty="0" err="1"/>
              <a:t>Интегрум</a:t>
            </a:r>
            <a:r>
              <a:rPr lang="ru-RU" sz="3000" dirty="0"/>
              <a:t>, Медиа)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/>
              <a:t>Глобальный нечеткий динамический классификатор знаний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/>
              <a:t>Корпоративная электронная библиотека с автоматическим наполнением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/>
              <a:t>Корпоративная система оценки знаний и научной деятельности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/>
              <a:t>Информационная система определения новизны и распределения информации по информационным портретам пользователя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/>
              <a:t>Потоковые методы обработки информации для случая информационного взрыва (</a:t>
            </a:r>
            <a:r>
              <a:rPr lang="en-US" sz="3000" dirty="0" err="1"/>
              <a:t>BigData</a:t>
            </a:r>
            <a:r>
              <a:rPr lang="ru-RU" sz="3000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/>
              <a:t>Автоматическая генерация  и проверка гипотез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/>
              <a:t> Модуль выявления нового знания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0988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Основные подсистемы ИИСУС (2)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76064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sz="4000" dirty="0" smtClean="0"/>
              <a:t>11. Модуль </a:t>
            </a:r>
            <a:r>
              <a:rPr lang="ru-RU" sz="4000" dirty="0"/>
              <a:t>описания, прогнозирования развития и проектирования, управления жизненным циклом новых технологий</a:t>
            </a:r>
          </a:p>
          <a:p>
            <a:pPr marL="0" lvl="0" indent="0">
              <a:buNone/>
            </a:pPr>
            <a:r>
              <a:rPr lang="ru-RU" sz="4000" dirty="0" smtClean="0"/>
              <a:t>12. Автоматическая </a:t>
            </a:r>
            <a:r>
              <a:rPr lang="ru-RU" sz="4000" dirty="0"/>
              <a:t>система оценки рисков технологий и производств</a:t>
            </a:r>
          </a:p>
          <a:p>
            <a:pPr marL="0" lvl="0" indent="0">
              <a:buNone/>
            </a:pPr>
            <a:r>
              <a:rPr lang="ru-RU" sz="4000" dirty="0" smtClean="0"/>
              <a:t>13. Система </a:t>
            </a:r>
            <a:r>
              <a:rPr lang="ru-RU" sz="4000" dirty="0"/>
              <a:t>мониторинга, оценки и управления глобальными, национальными и локальными рисками </a:t>
            </a:r>
          </a:p>
          <a:p>
            <a:pPr marL="0" lvl="0" indent="0">
              <a:buNone/>
            </a:pPr>
            <a:r>
              <a:rPr lang="ru-RU" sz="4000" dirty="0" smtClean="0"/>
              <a:t>14. Автоматическая </a:t>
            </a:r>
            <a:r>
              <a:rPr lang="ru-RU" sz="4000" dirty="0"/>
              <a:t>оценка эффективности проекта</a:t>
            </a:r>
          </a:p>
          <a:p>
            <a:pPr marL="0" lvl="0" indent="0">
              <a:buNone/>
            </a:pPr>
            <a:r>
              <a:rPr lang="ru-RU" sz="4000" dirty="0" smtClean="0"/>
              <a:t>15. Автоматический </a:t>
            </a:r>
            <a:r>
              <a:rPr lang="ru-RU" sz="4000" dirty="0"/>
              <a:t>поиск и оценка надежности потенциальных партнеров</a:t>
            </a:r>
          </a:p>
          <a:p>
            <a:pPr marL="0" lvl="0" indent="0">
              <a:buNone/>
            </a:pPr>
            <a:r>
              <a:rPr lang="ru-RU" sz="4000" dirty="0" smtClean="0"/>
              <a:t>16. Формирование </a:t>
            </a:r>
            <a:r>
              <a:rPr lang="ru-RU" sz="4000" dirty="0" err="1"/>
              <a:t>мегапроекта</a:t>
            </a:r>
            <a:r>
              <a:rPr lang="ru-RU" sz="4000" dirty="0"/>
              <a:t> и многоконтурной системы </a:t>
            </a:r>
            <a:r>
              <a:rPr lang="ru-RU" sz="4000" dirty="0" err="1"/>
              <a:t>метауправления</a:t>
            </a:r>
            <a:r>
              <a:rPr lang="ru-RU" sz="4000" dirty="0"/>
              <a:t> его реализацией</a:t>
            </a:r>
          </a:p>
          <a:p>
            <a:pPr marL="0" lvl="0" indent="0">
              <a:buNone/>
            </a:pPr>
            <a:r>
              <a:rPr lang="ru-RU" sz="4000" dirty="0" smtClean="0"/>
              <a:t>17. Формирование </a:t>
            </a:r>
            <a:r>
              <a:rPr lang="ru-RU" sz="4000" dirty="0"/>
              <a:t>системы стратегической координации реализации стратегий развития</a:t>
            </a:r>
          </a:p>
          <a:p>
            <a:pPr marL="0" lvl="0" indent="0">
              <a:buNone/>
            </a:pPr>
            <a:r>
              <a:rPr lang="ru-RU" sz="4000" dirty="0" smtClean="0"/>
              <a:t>18. Формирование </a:t>
            </a:r>
            <a:r>
              <a:rPr lang="ru-RU" sz="4000" dirty="0"/>
              <a:t>научно-экспертной сети системы стратегического управления</a:t>
            </a:r>
          </a:p>
          <a:p>
            <a:pPr marL="0" lvl="0" indent="0">
              <a:buNone/>
            </a:pPr>
            <a:r>
              <a:rPr lang="ru-RU" sz="4000" dirty="0" smtClean="0"/>
              <a:t>19. Формирование </a:t>
            </a:r>
            <a:r>
              <a:rPr lang="ru-RU" sz="4000" dirty="0"/>
              <a:t>распределенной </a:t>
            </a:r>
            <a:r>
              <a:rPr lang="ru-RU" sz="4000" dirty="0" err="1"/>
              <a:t>сетецентрической</a:t>
            </a:r>
            <a:r>
              <a:rPr lang="ru-RU" sz="4000" dirty="0"/>
              <a:t> компьютерной системы обработки информации и моделирования</a:t>
            </a:r>
          </a:p>
          <a:p>
            <a:pPr marL="0" lvl="0" indent="0">
              <a:buNone/>
            </a:pPr>
            <a:r>
              <a:rPr lang="ru-RU" sz="4000" dirty="0" smtClean="0"/>
              <a:t>20. Интерфейс </a:t>
            </a:r>
            <a:r>
              <a:rPr lang="ru-RU" sz="4000" dirty="0"/>
              <a:t>для ЧМС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9246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Основные подсистемы ИИСУС (3)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68863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sz="3400" dirty="0" smtClean="0"/>
              <a:t>21. Формирование </a:t>
            </a:r>
            <a:r>
              <a:rPr lang="ru-RU" sz="3400" dirty="0"/>
              <a:t>человеко-компьютерной интерактивной системы стратегического управления</a:t>
            </a:r>
          </a:p>
          <a:p>
            <a:pPr marL="0" lvl="0" indent="0">
              <a:buNone/>
            </a:pPr>
            <a:r>
              <a:rPr lang="ru-RU" sz="3400" dirty="0" smtClean="0"/>
              <a:t>22. Выявление </a:t>
            </a:r>
            <a:r>
              <a:rPr lang="ru-RU" sz="3400" dirty="0"/>
              <a:t>рисков, угроз, ключевых проблем, барьеров и узких мест СУ и управляемой системы (мира, страны, региона, города, предприятия, малой группы, человека)</a:t>
            </a:r>
          </a:p>
          <a:p>
            <a:pPr marL="0" lvl="0" indent="0">
              <a:buNone/>
            </a:pPr>
            <a:r>
              <a:rPr lang="ru-RU" sz="3400" dirty="0" smtClean="0"/>
              <a:t>23. Выявление </a:t>
            </a:r>
            <a:r>
              <a:rPr lang="ru-RU" sz="3400" dirty="0"/>
              <a:t>возможностей развития СУ и управляемой системы (мира, страны, региона, города, предприятия, малой группы, человека)</a:t>
            </a:r>
          </a:p>
          <a:p>
            <a:pPr marL="0" lvl="0" indent="0">
              <a:buNone/>
            </a:pPr>
            <a:r>
              <a:rPr lang="ru-RU" sz="3400" dirty="0" smtClean="0"/>
              <a:t>24.Вопросы </a:t>
            </a:r>
            <a:r>
              <a:rPr lang="ru-RU" sz="3400" dirty="0"/>
              <a:t>системного обеспечения безопасности развития СУ и управляемой системы (точки неизбежного будущего)</a:t>
            </a:r>
          </a:p>
          <a:p>
            <a:pPr marL="0" lvl="0" indent="0">
              <a:buNone/>
            </a:pPr>
            <a:r>
              <a:rPr lang="ru-RU" sz="3400" dirty="0" smtClean="0"/>
              <a:t>25. Разработка </a:t>
            </a:r>
            <a:r>
              <a:rPr lang="ru-RU" sz="3400" dirty="0"/>
              <a:t>и применение динамического нечеткого классификатора технологий с учетом сложности, сфер деятельности и этапа освоения</a:t>
            </a:r>
          </a:p>
          <a:p>
            <a:pPr marL="0" lvl="0" indent="0">
              <a:buNone/>
            </a:pPr>
            <a:r>
              <a:rPr lang="ru-RU" sz="3400" dirty="0" smtClean="0"/>
              <a:t>26. Управление </a:t>
            </a:r>
            <a:r>
              <a:rPr lang="ru-RU" sz="3400" dirty="0" err="1"/>
              <a:t>инновационно</a:t>
            </a:r>
            <a:r>
              <a:rPr lang="ru-RU" sz="3400" dirty="0"/>
              <a:t>-технологическим развитием систем</a:t>
            </a:r>
          </a:p>
          <a:p>
            <a:pPr marL="0" lvl="0" indent="0">
              <a:buNone/>
            </a:pPr>
            <a:r>
              <a:rPr lang="ru-RU" sz="3400" dirty="0" smtClean="0"/>
              <a:t>27. Управление </a:t>
            </a:r>
            <a:r>
              <a:rPr lang="ru-RU" sz="3400" dirty="0"/>
              <a:t>финансовыми потоками и финансовыми рисками</a:t>
            </a:r>
          </a:p>
          <a:p>
            <a:pPr marL="0" lvl="0" indent="0">
              <a:buNone/>
            </a:pPr>
            <a:r>
              <a:rPr lang="ru-RU" sz="3400" dirty="0" smtClean="0"/>
              <a:t>28. Управление </a:t>
            </a:r>
            <a:r>
              <a:rPr lang="ru-RU" sz="3400" dirty="0"/>
              <a:t>развитием личности и профессиональной подготовки</a:t>
            </a:r>
          </a:p>
          <a:p>
            <a:pPr marL="0" lvl="0" indent="0">
              <a:buNone/>
            </a:pPr>
            <a:r>
              <a:rPr lang="ru-RU" sz="3400" dirty="0" smtClean="0"/>
              <a:t>29. Формирование </a:t>
            </a:r>
            <a:r>
              <a:rPr lang="ru-RU" sz="3400" dirty="0"/>
              <a:t>малых групп с учетом командных ролей и психологической симпатии</a:t>
            </a:r>
          </a:p>
          <a:p>
            <a:pPr marL="0" lvl="0" indent="0">
              <a:buNone/>
            </a:pPr>
            <a:r>
              <a:rPr lang="ru-RU" sz="3400" dirty="0" smtClean="0"/>
              <a:t>30. Развитие </a:t>
            </a:r>
            <a:r>
              <a:rPr lang="ru-RU" sz="3400" dirty="0"/>
              <a:t>самоуправления в малых группах и коллективах с учетом </a:t>
            </a:r>
            <a:r>
              <a:rPr lang="ru-RU" sz="3400" dirty="0" err="1"/>
              <a:t>полиархии</a:t>
            </a:r>
            <a:r>
              <a:rPr lang="ru-RU" sz="3400" dirty="0"/>
              <a:t> и проблем комплексного управления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6012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Основные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мегапроекты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ИИСУС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4543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Космопланетарное</a:t>
            </a:r>
            <a:r>
              <a:rPr lang="ru-RU" dirty="0" smtClean="0">
                <a:solidFill>
                  <a:srgbClr val="002060"/>
                </a:solidFill>
              </a:rPr>
              <a:t> человечество»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«Геокосмическая энергосистема»</a:t>
            </a: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«Энергия космоса и Арктики»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«Система глобального мониторинга информации»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«Система </a:t>
            </a:r>
            <a:r>
              <a:rPr lang="ru-RU" dirty="0" err="1" smtClean="0"/>
              <a:t>метауправления</a:t>
            </a:r>
            <a:r>
              <a:rPr lang="ru-RU" dirty="0" smtClean="0"/>
              <a:t> глобальными рисками»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Система </a:t>
            </a:r>
            <a:r>
              <a:rPr lang="ru-RU" dirty="0" smtClean="0"/>
              <a:t>глобального прогнозирования </a:t>
            </a:r>
            <a:r>
              <a:rPr lang="ru-RU" dirty="0"/>
              <a:t>рынков и технологий»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Система </a:t>
            </a:r>
            <a:r>
              <a:rPr lang="ru-RU" dirty="0" err="1"/>
              <a:t>метауправления</a:t>
            </a:r>
            <a:r>
              <a:rPr lang="ru-RU" dirty="0"/>
              <a:t> мировыми </a:t>
            </a:r>
            <a:r>
              <a:rPr lang="ru-RU" dirty="0" smtClean="0"/>
              <a:t>потоками сырья, технологий, знаний, финансов, миграции, товаров»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Глобальная консалтинговая компания России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Служба планетарной безопасности при Совбезе ООН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Стратегическое управление развитием человечества с использованием глобальной сети центров стратегического анализа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Трансевразийский</a:t>
            </a:r>
            <a:r>
              <a:rPr lang="ru-RU" dirty="0" smtClean="0"/>
              <a:t> коридор развития (ЕС-Россия-Китай-Индия)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Совместные исследования с ЕС (</a:t>
            </a:r>
            <a:r>
              <a:rPr lang="en-US" dirty="0" smtClean="0"/>
              <a:t>Horizon-2020</a:t>
            </a:r>
            <a:r>
              <a:rPr lang="ru-RU" dirty="0" smtClean="0"/>
              <a:t>, </a:t>
            </a:r>
            <a:r>
              <a:rPr lang="en-US" dirty="0" smtClean="0"/>
              <a:t>IIASA), </a:t>
            </a:r>
            <a:r>
              <a:rPr lang="ru-RU" dirty="0" smtClean="0"/>
              <a:t>Китаем и Индией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247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Фантастический темп перемен 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4824536" cy="568863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z="3600" dirty="0"/>
              <a:t>Если последние 50 000 лет существования человека разделить на отрезки жизни приблизительно в 62 года каждый, то окажется около 800 таких отрезков жизни </a:t>
            </a:r>
            <a:r>
              <a:rPr lang="ru-RU" altLang="ru-RU" sz="3600" i="1" dirty="0">
                <a:latin typeface="Comic Sans MS" panose="030F0702030302020204" pitchFamily="66" charset="0"/>
              </a:rPr>
              <a:t>из этих 800 полных 650 прошли в пещерах.</a:t>
            </a:r>
          </a:p>
          <a:p>
            <a:pPr>
              <a:lnSpc>
                <a:spcPct val="90000"/>
              </a:lnSpc>
            </a:pPr>
            <a:r>
              <a:rPr lang="ru-RU" altLang="ru-RU" sz="3600" dirty="0"/>
              <a:t>Только за последние 70 таких отрезков жизни стало возможным эффективно передавать информацию от одного поколения к другому благодаря письменности. Только в последние </a:t>
            </a:r>
            <a:r>
              <a:rPr lang="ru-RU" altLang="ru-RU" sz="3600" i="1" dirty="0">
                <a:latin typeface="Comic Sans MS" panose="030F0702030302020204" pitchFamily="66" charset="0"/>
              </a:rPr>
              <a:t>шесть отрезков </a:t>
            </a:r>
            <a:r>
              <a:rPr lang="ru-RU" altLang="ru-RU" sz="3600" dirty="0"/>
              <a:t>жизни массы людей увидели печатное слово. Только за последние четыре стало возможным </a:t>
            </a:r>
            <a:r>
              <a:rPr lang="ru-RU" altLang="ru-RU" sz="3600" i="1" dirty="0"/>
              <a:t>измерить время </a:t>
            </a:r>
            <a:r>
              <a:rPr lang="ru-RU" altLang="ru-RU" sz="3600" dirty="0"/>
              <a:t>с любой степенью точности. Только в последние два </a:t>
            </a:r>
            <a:r>
              <a:rPr lang="ru-RU" altLang="ru-RU" sz="3600" dirty="0" smtClean="0"/>
              <a:t>использован </a:t>
            </a:r>
            <a:r>
              <a:rPr lang="ru-RU" altLang="ru-RU" sz="3600" i="1" dirty="0"/>
              <a:t>электрический двигатель</a:t>
            </a:r>
            <a:r>
              <a:rPr lang="ru-RU" altLang="ru-RU" sz="3600" dirty="0"/>
              <a:t>. </a:t>
            </a:r>
          </a:p>
          <a:p>
            <a:pPr>
              <a:lnSpc>
                <a:spcPct val="90000"/>
              </a:lnSpc>
            </a:pPr>
            <a:r>
              <a:rPr lang="ru-RU" altLang="ru-RU" sz="3600" i="1" dirty="0">
                <a:latin typeface="Comic Sans MS" panose="030F0702030302020204" pitchFamily="66" charset="0"/>
              </a:rPr>
              <a:t>Подавляющее большинство всех материальных благ</a:t>
            </a:r>
            <a:r>
              <a:rPr lang="ru-RU" altLang="ru-RU" sz="3600" dirty="0"/>
              <a:t>, которыми мы пользуемся в повседневной жизни в настоящее время, были придуманы </a:t>
            </a:r>
            <a:r>
              <a:rPr lang="ru-RU" altLang="ru-RU" sz="3600" i="1" dirty="0">
                <a:latin typeface="Comic Sans MS" panose="030F0702030302020204" pitchFamily="66" charset="0"/>
              </a:rPr>
              <a:t>в течение настоящего</a:t>
            </a:r>
            <a:r>
              <a:rPr lang="ru-RU" altLang="ru-RU" sz="3600" dirty="0"/>
              <a:t>, </a:t>
            </a:r>
            <a:r>
              <a:rPr lang="ru-RU" altLang="ru-RU" sz="3600" dirty="0">
                <a:latin typeface="Comic Sans MS" panose="030F0702030302020204" pitchFamily="66" charset="0"/>
              </a:rPr>
              <a:t>800-го отрезка жизни.</a:t>
            </a:r>
          </a:p>
          <a:p>
            <a:endParaRPr lang="ru-RU" dirty="0"/>
          </a:p>
        </p:txBody>
      </p:sp>
      <p:pic>
        <p:nvPicPr>
          <p:cNvPr id="6" name="Picture 2" descr="http://polit.ru/media/archive/idea/vishnevsky_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51" y="4293096"/>
            <a:ext cx="2952328" cy="1845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4222" y="1052736"/>
            <a:ext cx="38250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2000" dirty="0"/>
              <a:t>Это 800-й отрезок жизни ознаменовал резкий разрыв со всем прошлым опытом человечества, потому что в течение именно этого отрезка отношение человека к ресурсам радикально изменилось. Это наиболее заметно в области экономического развития. </a:t>
            </a:r>
            <a:endParaRPr lang="ru-RU" altLang="ru-RU" sz="2000" dirty="0" smtClean="0"/>
          </a:p>
          <a:p>
            <a:pPr>
              <a:lnSpc>
                <a:spcPct val="70000"/>
              </a:lnSpc>
            </a:pPr>
            <a:r>
              <a:rPr lang="ru-RU" altLang="ru-RU" sz="2000" i="1" dirty="0" smtClean="0">
                <a:latin typeface="Comic Sans MS" panose="030F0702030302020204" pitchFamily="66" charset="0"/>
              </a:rPr>
              <a:t>За </a:t>
            </a:r>
            <a:r>
              <a:rPr lang="ru-RU" altLang="ru-RU" sz="2000" i="1" dirty="0">
                <a:latin typeface="Comic Sans MS" panose="030F0702030302020204" pitchFamily="66" charset="0"/>
              </a:rPr>
              <a:t>период одного </a:t>
            </a:r>
            <a:r>
              <a:rPr lang="ru-RU" altLang="ru-RU" sz="2000" i="1" dirty="0" smtClean="0">
                <a:latin typeface="Comic Sans MS" panose="030F0702030302020204" pitchFamily="66" charset="0"/>
              </a:rPr>
              <a:t>отрезка </a:t>
            </a:r>
            <a:r>
              <a:rPr lang="ru-RU" altLang="ru-RU" sz="2000" i="1" dirty="0">
                <a:latin typeface="Comic Sans MS" panose="030F0702030302020204" pitchFamily="66" charset="0"/>
              </a:rPr>
              <a:t>времени сельское хозяйство, основа цивилизации, утратило свою доминирующую роль во многих странах. </a:t>
            </a:r>
            <a:endParaRPr lang="ru-RU" sz="2000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5351" y="6145966"/>
            <a:ext cx="291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Рост населения Земли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846636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СПАСИБО ЗА ВАШЕ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ФИНАНСОВЫЙ УНИВЕРСИТЕТ ПРИ ПРАВИТЕЛЬСТВЕ РФ</a:t>
            </a:r>
          </a:p>
          <a:p>
            <a:pPr marL="0" indent="0" algn="ctr">
              <a:buNone/>
            </a:pPr>
            <a:endParaRPr lang="ru-RU" sz="15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Институт проблем экономической безопасности и стратегического планирования</a:t>
            </a:r>
          </a:p>
          <a:p>
            <a:pPr marL="0" indent="0" algn="ctr">
              <a:buNone/>
            </a:pPr>
            <a:endParaRPr lang="ru-RU" sz="1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В.н.с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к.э.н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Ворожихин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В.В.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vorozhikhin@mail.ru</a:t>
            </a:r>
            <a:endParaRPr lang="ru-RU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0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88640"/>
            <a:ext cx="8401080" cy="7920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Трансформация Мироустройства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351685" y="908720"/>
            <a:ext cx="4216694" cy="5683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Глобализация технологий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1174" y="1253155"/>
            <a:ext cx="4040188" cy="246387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Информационных – мобильная</a:t>
            </a:r>
            <a:r>
              <a:rPr kumimoji="0" lang="ru-RU" sz="3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связь</a:t>
            </a: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Финансовых –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деривативы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биткоин</a:t>
            </a: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400" dirty="0" err="1" smtClean="0">
                <a:solidFill>
                  <a:schemeClr val="bg2">
                    <a:lumMod val="25000"/>
                  </a:schemeClr>
                </a:solidFill>
              </a:rPr>
              <a:t>Космических,Транспортных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 Энергетических 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</a:rPr>
              <a:t>(high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</a:rPr>
              <a:t>tech)</a:t>
            </a:r>
            <a:endParaRPr lang="ru-RU" sz="3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Управленческих 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</a:rPr>
              <a:t>high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</a:rPr>
              <a:t>governance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)  -  интеллектуальные </a:t>
            </a:r>
            <a:r>
              <a:rPr lang="ru-RU" sz="3400" dirty="0" err="1" smtClean="0">
                <a:solidFill>
                  <a:schemeClr val="bg2">
                    <a:lumMod val="25000"/>
                  </a:schemeClr>
                </a:solidFill>
              </a:rPr>
              <a:t>человеко-компьютерные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 системы управления</a:t>
            </a:r>
            <a:endParaRPr lang="en-US" sz="3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Образовательных  (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Гуманитарных (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hume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Оценочных (</a:t>
            </a:r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</a:rPr>
              <a:t>high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en-US" sz="3400" dirty="0" err="1" smtClean="0">
                <a:solidFill>
                  <a:schemeClr val="bg2">
                    <a:lumMod val="25000"/>
                  </a:schemeClr>
                </a:solidFill>
              </a:rPr>
              <a:t>val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4716016" y="908720"/>
            <a:ext cx="4041775" cy="5683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Рост сложности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4716016" y="1268760"/>
            <a:ext cx="4170421" cy="23040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7,12 млрд. чел (*10</a:t>
            </a:r>
            <a:r>
              <a:rPr kumimoji="0" lang="ru-RU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нейронов)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млн. предприятий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тыс. городов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238 государств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сфер -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 направлений деятельности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трлн. товарных позиций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Мультисетевая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структура,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конвергенция- дифференциация, комплексирование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00034" y="3645024"/>
            <a:ext cx="4040188" cy="434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Ускорение развития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4077072"/>
            <a:ext cx="4244851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Удвоение цифровой информации каждые 11 часов, 90% информации создано за последние 2 года; суперкомпьютеры</a:t>
            </a:r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Третья промышленная революция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Переход к 6-7 технологическому укладу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600" noProof="0" dirty="0" smtClean="0">
                <a:solidFill>
                  <a:schemeClr val="bg2">
                    <a:lumMod val="25000"/>
                  </a:schemeClr>
                </a:solidFill>
              </a:rPr>
              <a:t>Новые ресурсы: информация-знание-время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Формирование виртуального мира и мира творчества, нового человека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Новые механизмы общественной координации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427984" y="3645024"/>
            <a:ext cx="4608512" cy="4348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Рост неопределенности и угроз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4716016" y="4077072"/>
            <a:ext cx="4041775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300" dirty="0" err="1" smtClean="0">
                <a:solidFill>
                  <a:schemeClr val="bg2">
                    <a:lumMod val="25000"/>
                  </a:schemeClr>
                </a:solidFill>
              </a:rPr>
              <a:t>Полиархия</a:t>
            </a: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, децентрализация власти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Кризис науки. Новая статистика и трансформация понятий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 err="1">
                <a:solidFill>
                  <a:schemeClr val="bg2">
                    <a:lumMod val="25000"/>
                  </a:schemeClr>
                </a:solidFill>
              </a:rPr>
              <a:t>BigData</a:t>
            </a: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: 80% информации не обрабатывается – потеря знаний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«Черные лебеди»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Рост доступной мощи  при несовершенстве человека и отходов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Новые поколения войн  и оружия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6 и 7 поколение войн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88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Мир непрерывно трансформируется</a:t>
            </a:r>
            <a:endParaRPr lang="ru-RU" sz="36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Comic Sans MS" pitchFamily="66" charset="0"/>
              </a:rPr>
              <a:t>Старое его устройство разрушается буквально на глазах, хаотично идет становление нового миропорядка</a:t>
            </a:r>
            <a:r>
              <a:rPr lang="ru-RU" dirty="0" smtClean="0"/>
              <a:t>. </a:t>
            </a:r>
          </a:p>
          <a:p>
            <a:r>
              <a:rPr lang="ru-RU" i="1" dirty="0" smtClean="0">
                <a:latin typeface="Comic Sans MS" pitchFamily="66" charset="0"/>
              </a:rPr>
              <a:t>Управление системой межгосударственных отношений полностью потеряно, а международное право в значительной своей части приказало долго жить</a:t>
            </a:r>
            <a:r>
              <a:rPr lang="ru-RU" dirty="0" smtClean="0"/>
              <a:t>. </a:t>
            </a:r>
          </a:p>
          <a:p>
            <a:r>
              <a:rPr lang="ru-RU" i="1" dirty="0" smtClean="0">
                <a:latin typeface="Comic Sans MS" pitchFamily="66" charset="0"/>
              </a:rPr>
              <a:t>Долгосрочное политическое и военное планирование — показатель зрелости национальной элиты</a:t>
            </a:r>
            <a:r>
              <a:rPr lang="ru-RU" dirty="0" smtClean="0"/>
              <a:t>. 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(и мировой)</a:t>
            </a:r>
          </a:p>
          <a:p>
            <a:pPr>
              <a:buNone/>
            </a:pPr>
            <a:r>
              <a:rPr lang="ru-RU" sz="2300" dirty="0" smtClean="0"/>
              <a:t>__________________</a:t>
            </a:r>
          </a:p>
          <a:p>
            <a:pPr>
              <a:buNone/>
            </a:pPr>
            <a:r>
              <a:rPr lang="ru-RU" sz="2300" dirty="0" smtClean="0"/>
              <a:t>Николай Злобин На обочине глобальных теоретических схваток – Ведомости, 23.04.</a:t>
            </a:r>
            <a:r>
              <a:rPr lang="ru-RU" sz="2300" dirty="0" smtClean="0">
                <a:solidFill>
                  <a:srgbClr val="0033CC"/>
                </a:solidFill>
              </a:rPr>
              <a:t>2012 </a:t>
            </a:r>
          </a:p>
          <a:p>
            <a:pPr>
              <a:buNone/>
            </a:pPr>
            <a:r>
              <a:rPr lang="ru-RU" dirty="0" smtClean="0"/>
              <a:t>+ Ведущие механизмы общественной координации иерархия и рынок начинают уступать свои позиции </a:t>
            </a:r>
            <a:r>
              <a:rPr lang="ru-RU" dirty="0" err="1" smtClean="0"/>
              <a:t>гетерархии</a:t>
            </a:r>
            <a:r>
              <a:rPr lang="ru-RU" dirty="0" smtClean="0"/>
              <a:t> и культуре?!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lum bright="54000" contrast="-65000"/>
          </a:blip>
          <a:srcRect/>
          <a:stretch>
            <a:fillRect/>
          </a:stretch>
        </p:blipFill>
        <p:spPr bwMode="auto">
          <a:xfrm>
            <a:off x="395536" y="908720"/>
            <a:ext cx="8423214" cy="4576740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11560" y="1673424"/>
            <a:ext cx="8075240" cy="5184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/>
              <a:t>К </a:t>
            </a:r>
            <a:r>
              <a:rPr lang="ru-RU" sz="3600" i="1" dirty="0" smtClean="0">
                <a:latin typeface="Comic Sans MS" pitchFamily="66" charset="0"/>
              </a:rPr>
              <a:t>глобальным вызовам современности </a:t>
            </a:r>
            <a:r>
              <a:rPr lang="ru-RU" sz="3600" dirty="0" smtClean="0"/>
              <a:t>относятся:</a:t>
            </a:r>
          </a:p>
          <a:p>
            <a:pPr lvl="0"/>
            <a:r>
              <a:rPr lang="ru-RU" sz="3600" dirty="0" smtClean="0"/>
              <a:t>истощение продовольственных ресурсов и дефицит воды; </a:t>
            </a:r>
          </a:p>
          <a:p>
            <a:pPr lvl="0"/>
            <a:r>
              <a:rPr lang="ru-RU" sz="3600" dirty="0" smtClean="0"/>
              <a:t>истощение минеральных и энергетических ресурсов и рост их стоимости;</a:t>
            </a:r>
          </a:p>
          <a:p>
            <a:pPr lvl="0"/>
            <a:r>
              <a:rPr lang="ru-RU" sz="3600" dirty="0" smtClean="0"/>
              <a:t>загрязнение окружающей среды и глобальное потепление;</a:t>
            </a:r>
          </a:p>
          <a:p>
            <a:pPr lvl="0"/>
            <a:r>
              <a:rPr lang="ru-RU" sz="3600" dirty="0" smtClean="0"/>
              <a:t>старение населения, адаптивность болезней и вирусов к системам лечения;</a:t>
            </a:r>
          </a:p>
          <a:p>
            <a:pPr lvl="0"/>
            <a:r>
              <a:rPr lang="ru-RU" sz="3600" dirty="0" smtClean="0"/>
              <a:t>продолжающаяся урбанизация при низкой эффективности инфраструктуры современных городов;</a:t>
            </a:r>
          </a:p>
          <a:p>
            <a:pPr lvl="0"/>
            <a:r>
              <a:rPr lang="ru-RU" sz="3600" dirty="0" smtClean="0"/>
              <a:t>глобальный финансовый кризис и продолжительная депрессия в мировой экономике;</a:t>
            </a:r>
          </a:p>
          <a:p>
            <a:pPr lvl="0"/>
            <a:r>
              <a:rPr lang="ru-RU" sz="3600" dirty="0" smtClean="0"/>
              <a:t>вероятность нарастания политических и военных конфликтов на </a:t>
            </a:r>
            <a:r>
              <a:rPr lang="ru-RU" sz="3600" dirty="0" err="1" smtClean="0"/>
              <a:t>этно-конфессиональной</a:t>
            </a:r>
            <a:r>
              <a:rPr lang="ru-RU" sz="3600" dirty="0" smtClean="0"/>
              <a:t> почве.</a:t>
            </a:r>
          </a:p>
          <a:p>
            <a:pPr lvl="0"/>
            <a:r>
              <a:rPr lang="ru-RU" sz="3600" dirty="0" smtClean="0"/>
              <a:t>инертность глобальной политической системы в динамично меняющемся современном мире.</a:t>
            </a:r>
          </a:p>
          <a:p>
            <a:pPr>
              <a:buNone/>
            </a:pPr>
            <a:r>
              <a:rPr lang="ru-RU" sz="2900" dirty="0" smtClean="0"/>
              <a:t>___</a:t>
            </a:r>
          </a:p>
          <a:p>
            <a:pPr>
              <a:buNone/>
            </a:pPr>
            <a:r>
              <a:rPr lang="ru-RU" sz="2900" dirty="0" smtClean="0"/>
              <a:t>Международная декларация по итогам Московского Международного форума инновационного развития «Открытые инновации», Март, 2013, 12 с. – с.4-5  </a:t>
            </a:r>
            <a:r>
              <a:rPr lang="ru-RU" sz="2900" dirty="0" err="1" smtClean="0"/>
              <a:t>www</a:t>
            </a:r>
            <a:r>
              <a:rPr lang="ru-RU" sz="2900" dirty="0" smtClean="0"/>
              <a:t>. </a:t>
            </a:r>
            <a:r>
              <a:rPr lang="ru-RU" sz="2900" dirty="0" err="1" smtClean="0"/>
              <a:t>forinnovations.org</a:t>
            </a:r>
            <a:r>
              <a:rPr lang="ru-RU" sz="2900" dirty="0" smtClean="0"/>
              <a:t> / </a:t>
            </a:r>
            <a:r>
              <a:rPr lang="ru-RU" sz="2900" dirty="0" err="1" smtClean="0"/>
              <a:t>info@forinnovations.org</a:t>
            </a:r>
            <a:endParaRPr lang="ru-RU" sz="29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Вызовы </a:t>
            </a:r>
            <a:r>
              <a:rPr lang="ru-RU" sz="3600" i="1" dirty="0" err="1" smtClean="0">
                <a:solidFill>
                  <a:srgbClr val="002060"/>
                </a:solidFill>
                <a:latin typeface="Comic Sans MS" pitchFamily="66" charset="0"/>
              </a:rPr>
              <a:t>гиперсвязного</a:t>
            </a:r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n-US" sz="3600" i="1" dirty="0" err="1" smtClean="0">
                <a:solidFill>
                  <a:srgbClr val="002060"/>
                </a:solidFill>
                <a:latin typeface="Comic Sans MS" pitchFamily="66" charset="0"/>
              </a:rPr>
              <a:t>hyperconnection</a:t>
            </a:r>
            <a:r>
              <a:rPr lang="en-US" sz="3600" i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 мира </a:t>
            </a:r>
            <a:endParaRPr lang="ru-RU" sz="36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Тренды 2011-2060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70" t="34258" r="60751" b="22166"/>
          <a:stretch>
            <a:fillRect/>
          </a:stretch>
        </p:blipFill>
        <p:spPr bwMode="auto">
          <a:xfrm>
            <a:off x="852993" y="861988"/>
            <a:ext cx="2661836" cy="2293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9226" y="3142273"/>
            <a:ext cx="35493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Состав мирового ВВП в 2011 год Источник: ОЭСР</a:t>
            </a: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Рисунок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93" t="27084" r="61035" b="28906"/>
          <a:stretch>
            <a:fillRect/>
          </a:stretch>
        </p:blipFill>
        <p:spPr bwMode="auto">
          <a:xfrm>
            <a:off x="5616917" y="866035"/>
            <a:ext cx="2611740" cy="2289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62397" y="3158364"/>
            <a:ext cx="3851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Состав мирового ВВП в 2060 году Источник: ОЭСР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Рисунок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75" t="35263" r="59116" b="18665"/>
          <a:stretch>
            <a:fillRect/>
          </a:stretch>
        </p:blipFill>
        <p:spPr bwMode="auto">
          <a:xfrm>
            <a:off x="794839" y="3497825"/>
            <a:ext cx="3314069" cy="291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10515" y="6393090"/>
            <a:ext cx="3239990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Средний рост ВП 2011-2060.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Источник: ОЭСР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8" name="Рисунок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0" t="21915" r="58911" b="31990"/>
          <a:stretch>
            <a:fillRect/>
          </a:stretch>
        </p:blipFill>
        <p:spPr bwMode="auto">
          <a:xfrm>
            <a:off x="4997483" y="3497825"/>
            <a:ext cx="3266260" cy="2881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70860" y="6413988"/>
            <a:ext cx="4565673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Средний рост ВВП на душу населения 2011-200.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Источник: ОЭСР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169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5015</Words>
  <Application>Microsoft Office PowerPoint</Application>
  <PresentationFormat>Экран (4:3)</PresentationFormat>
  <Paragraphs>680</Paragraphs>
  <Slides>50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Теоретико-познавательные проблемы российской научной школы стратегического управления в свете новой версии старых "теорий" и практики гегемонистской миссии и претензий на руководящую роль и мировое господство США   31 октября 2014 г. - 181 заседание   </vt:lpstr>
      <vt:lpstr>Мироустройство: основные черты</vt:lpstr>
      <vt:lpstr>Ядро глобальной экономики</vt:lpstr>
      <vt:lpstr>Основные проблемы развития</vt:lpstr>
      <vt:lpstr>Фантастический темп перемен </vt:lpstr>
      <vt:lpstr>Слайд 6</vt:lpstr>
      <vt:lpstr>Мир непрерывно трансформируется</vt:lpstr>
      <vt:lpstr>Вызовы гиперсвязного (hyperconnection) мира </vt:lpstr>
      <vt:lpstr>Тренды 2011-2060</vt:lpstr>
      <vt:lpstr>Население мира в 2050 - 2100 гг. _____ United  Nations, 2010</vt:lpstr>
      <vt:lpstr>10 топ-экономик в 2030 и 2050 по ППС в млрд. $</vt:lpstr>
      <vt:lpstr>Впереди – незнание и кризис?</vt:lpstr>
      <vt:lpstr>Современный мир – мир рисков</vt:lpstr>
      <vt:lpstr>Вирусный механизм распространения рисков</vt:lpstr>
      <vt:lpstr>Кризис науки  и прогнозов</vt:lpstr>
      <vt:lpstr>Слайд 16</vt:lpstr>
      <vt:lpstr>Негативная динамика международных отношений (1)</vt:lpstr>
      <vt:lpstr>Негативная динамика международных отношений (2)</vt:lpstr>
      <vt:lpstr>Динамика военных расходов всех стран мира, 1988-2013 (млрд. $)</vt:lpstr>
      <vt:lpstr>Перспективы развития человечества</vt:lpstr>
      <vt:lpstr>США –лидер мировой экономики (1)</vt:lpstr>
      <vt:lpstr>США –лидер мировой экономики (2)</vt:lpstr>
      <vt:lpstr>США –лидер мировой экономики (3)</vt:lpstr>
      <vt:lpstr>США – сильнейшая военная держава</vt:lpstr>
      <vt:lpstr>Вооруженные силы США и России </vt:lpstr>
      <vt:lpstr>США – Инновационный центр мира (1)</vt:lpstr>
      <vt:lpstr>США – Инновационный центр мира (2)</vt:lpstr>
      <vt:lpstr>США – Инновационный центр мира (3)</vt:lpstr>
      <vt:lpstr>Формирование системы глобального управления (1)</vt:lpstr>
      <vt:lpstr>Формирование системы глобального управления (2)</vt:lpstr>
      <vt:lpstr>Формирование системы глобального управления (3)</vt:lpstr>
      <vt:lpstr>Миростроительство </vt:lpstr>
      <vt:lpstr>Место России в мире </vt:lpstr>
      <vt:lpstr>Слайд 34</vt:lpstr>
      <vt:lpstr>Слайд 35</vt:lpstr>
      <vt:lpstr>Слайд 36</vt:lpstr>
      <vt:lpstr>Дисфункции систем: Государство-симулякр? </vt:lpstr>
      <vt:lpstr>Увеличение разрыва в глобальной конкурентоспособности?!</vt:lpstr>
      <vt:lpstr>Санкции: лишение будущего?</vt:lpstr>
      <vt:lpstr>Как сохранить конкурентоспособность?</vt:lpstr>
      <vt:lpstr>Все проблемы давно известны…</vt:lpstr>
      <vt:lpstr>Необходимы коррективы в международных отношениях</vt:lpstr>
      <vt:lpstr>Общие подходы понятны</vt:lpstr>
      <vt:lpstr>Кто может дать конкретные ответы на поставленные вопросы?</vt:lpstr>
      <vt:lpstr>Российская школа стратегического управления</vt:lpstr>
      <vt:lpstr>Основные подсистемы ИИСУС (1)</vt:lpstr>
      <vt:lpstr>Основные подсистемы ИИСУС (2)</vt:lpstr>
      <vt:lpstr>Основные подсистемы ИИСУС (3)</vt:lpstr>
      <vt:lpstr>Основные мегапроекты ИИСУС</vt:lpstr>
      <vt:lpstr>СПАСИБО ЗА ВАШЕ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Теоретико-познавательные проблемы российской научной школы стратегического управления в свете новой версии старых "теорий" и практики гегемонистской миссии и претензий на руководящую роль и мировое господство США</dc:title>
  <dc:creator>Владимир</dc:creator>
  <cp:lastModifiedBy>Владимир</cp:lastModifiedBy>
  <cp:revision>16</cp:revision>
  <dcterms:created xsi:type="dcterms:W3CDTF">2014-10-24T05:02:15Z</dcterms:created>
  <dcterms:modified xsi:type="dcterms:W3CDTF">2014-10-31T17:16:27Z</dcterms:modified>
</cp:coreProperties>
</file>